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9" r:id="rId2"/>
    <p:sldId id="760" r:id="rId3"/>
    <p:sldId id="771" r:id="rId4"/>
    <p:sldId id="777" r:id="rId5"/>
    <p:sldId id="287" r:id="rId6"/>
    <p:sldId id="357" r:id="rId7"/>
    <p:sldId id="401" r:id="rId8"/>
    <p:sldId id="356" r:id="rId9"/>
    <p:sldId id="380" r:id="rId10"/>
    <p:sldId id="358" r:id="rId11"/>
    <p:sldId id="359" r:id="rId12"/>
    <p:sldId id="388" r:id="rId13"/>
    <p:sldId id="445" r:id="rId14"/>
    <p:sldId id="386" r:id="rId15"/>
    <p:sldId id="420" r:id="rId16"/>
    <p:sldId id="396" r:id="rId17"/>
    <p:sldId id="423" r:id="rId18"/>
    <p:sldId id="379" r:id="rId19"/>
    <p:sldId id="457" r:id="rId20"/>
    <p:sldId id="738" r:id="rId21"/>
    <p:sldId id="368" r:id="rId22"/>
    <p:sldId id="369" r:id="rId23"/>
    <p:sldId id="397" r:id="rId24"/>
    <p:sldId id="416" r:id="rId25"/>
    <p:sldId id="418" r:id="rId26"/>
    <p:sldId id="417" r:id="rId27"/>
    <p:sldId id="422" r:id="rId28"/>
    <p:sldId id="424" r:id="rId29"/>
    <p:sldId id="745" r:id="rId30"/>
    <p:sldId id="742" r:id="rId31"/>
    <p:sldId id="739" r:id="rId32"/>
    <p:sldId id="740" r:id="rId33"/>
    <p:sldId id="778" r:id="rId34"/>
    <p:sldId id="444" r:id="rId35"/>
    <p:sldId id="741" r:id="rId36"/>
    <p:sldId id="744" r:id="rId37"/>
    <p:sldId id="717" r:id="rId38"/>
    <p:sldId id="715" r:id="rId39"/>
    <p:sldId id="743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03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25FC40-2CA3-467C-A912-5FAD12976C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77D3FA6-3FB0-49AB-A47F-BA1BBBDAFA24}">
      <dgm:prSet phldrT="[Texto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Suministros Circulares</a:t>
          </a:r>
        </a:p>
      </dgm:t>
    </dgm:pt>
    <dgm:pt modelId="{D1B88777-41CE-4543-9C2D-2DC408C9A6FC}" type="parTrans" cxnId="{5655F0A8-827E-4FEC-BF6D-630286F0355E}">
      <dgm:prSet/>
      <dgm:spPr/>
      <dgm:t>
        <a:bodyPr/>
        <a:lstStyle/>
        <a:p>
          <a:endParaRPr lang="es-CO"/>
        </a:p>
      </dgm:t>
    </dgm:pt>
    <dgm:pt modelId="{3D9504EF-EC5F-4BE9-9215-7575D427B72B}" type="sibTrans" cxnId="{5655F0A8-827E-4FEC-BF6D-630286F0355E}">
      <dgm:prSet/>
      <dgm:spPr/>
      <dgm:t>
        <a:bodyPr/>
        <a:lstStyle/>
        <a:p>
          <a:endParaRPr lang="es-CO"/>
        </a:p>
      </dgm:t>
    </dgm:pt>
    <dgm:pt modelId="{E168ADF9-4F86-4587-ABCD-866AFA2F6FF9}">
      <dgm:prSet phldrT="[Texto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Recuperación de los recursos</a:t>
          </a:r>
        </a:p>
      </dgm:t>
    </dgm:pt>
    <dgm:pt modelId="{DDA628B5-608D-4875-9E14-4269C468FE28}" type="parTrans" cxnId="{79BE395C-7DC1-4D9F-AB5D-A09E31BA2ED8}">
      <dgm:prSet/>
      <dgm:spPr/>
      <dgm:t>
        <a:bodyPr/>
        <a:lstStyle/>
        <a:p>
          <a:endParaRPr lang="es-CO"/>
        </a:p>
      </dgm:t>
    </dgm:pt>
    <dgm:pt modelId="{2865EE97-DC45-4CCA-9D4E-18E3F2066C53}" type="sibTrans" cxnId="{79BE395C-7DC1-4D9F-AB5D-A09E31BA2ED8}">
      <dgm:prSet/>
      <dgm:spPr/>
      <dgm:t>
        <a:bodyPr/>
        <a:lstStyle/>
        <a:p>
          <a:endParaRPr lang="es-CO"/>
        </a:p>
      </dgm:t>
    </dgm:pt>
    <dgm:pt modelId="{50D72711-DDD9-4B44-A57E-118465A622B2}">
      <dgm:prSet phldrT="[Texto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Prolongación Vida Útil</a:t>
          </a:r>
        </a:p>
      </dgm:t>
    </dgm:pt>
    <dgm:pt modelId="{1473B045-1742-4E02-AFF7-2E1E0791A61A}" type="parTrans" cxnId="{65CCF904-A70B-4181-A99A-AE6C60F05736}">
      <dgm:prSet/>
      <dgm:spPr/>
      <dgm:t>
        <a:bodyPr/>
        <a:lstStyle/>
        <a:p>
          <a:endParaRPr lang="es-CO"/>
        </a:p>
      </dgm:t>
    </dgm:pt>
    <dgm:pt modelId="{EB19F8EE-394F-4C3E-BEC3-D7927AEBCEF0}" type="sibTrans" cxnId="{65CCF904-A70B-4181-A99A-AE6C60F05736}">
      <dgm:prSet/>
      <dgm:spPr/>
      <dgm:t>
        <a:bodyPr/>
        <a:lstStyle/>
        <a:p>
          <a:endParaRPr lang="es-CO"/>
        </a:p>
      </dgm:t>
    </dgm:pt>
    <dgm:pt modelId="{0035C754-8C98-4DAC-837D-0FBEEA07D648}">
      <dgm:prSet phldrT="[Tex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Uso Compartido</a:t>
          </a:r>
        </a:p>
      </dgm:t>
    </dgm:pt>
    <dgm:pt modelId="{6282886C-B431-4FB5-8458-E041B469557A}" type="parTrans" cxnId="{30C48180-224D-40E0-9FC0-9FBFE7DB86A1}">
      <dgm:prSet/>
      <dgm:spPr/>
      <dgm:t>
        <a:bodyPr/>
        <a:lstStyle/>
        <a:p>
          <a:endParaRPr lang="es-CO"/>
        </a:p>
      </dgm:t>
    </dgm:pt>
    <dgm:pt modelId="{6088E261-88A0-4002-9A52-118C78DDC47D}" type="sibTrans" cxnId="{30C48180-224D-40E0-9FC0-9FBFE7DB86A1}">
      <dgm:prSet/>
      <dgm:spPr/>
      <dgm:t>
        <a:bodyPr/>
        <a:lstStyle/>
        <a:p>
          <a:endParaRPr lang="es-CO"/>
        </a:p>
      </dgm:t>
    </dgm:pt>
    <dgm:pt modelId="{C4FBB588-C7A8-4455-B5FB-2F603C3FF388}">
      <dgm:prSet phldrT="[Texto]"/>
      <dgm:spPr/>
      <dgm:t>
        <a:bodyPr/>
        <a:lstStyle/>
        <a:p>
          <a:r>
            <a:rPr lang="es-CO" dirty="0"/>
            <a:t>Producto como servicio</a:t>
          </a:r>
        </a:p>
      </dgm:t>
    </dgm:pt>
    <dgm:pt modelId="{F79B0885-B4C2-455B-83F7-E8C5F46CA853}" type="parTrans" cxnId="{882B9202-9A31-4671-A6C8-41B63271AC5F}">
      <dgm:prSet/>
      <dgm:spPr/>
      <dgm:t>
        <a:bodyPr/>
        <a:lstStyle/>
        <a:p>
          <a:endParaRPr lang="es-CO"/>
        </a:p>
      </dgm:t>
    </dgm:pt>
    <dgm:pt modelId="{D77719A6-565B-4AE4-B1D5-22508CB26827}" type="sibTrans" cxnId="{882B9202-9A31-4671-A6C8-41B63271AC5F}">
      <dgm:prSet/>
      <dgm:spPr/>
      <dgm:t>
        <a:bodyPr/>
        <a:lstStyle/>
        <a:p>
          <a:endParaRPr lang="es-CO"/>
        </a:p>
      </dgm:t>
    </dgm:pt>
    <dgm:pt modelId="{190E1B4B-B121-4CE5-B0A1-FE515B0F26B7}" type="pres">
      <dgm:prSet presAssocID="{4825FC40-2CA3-467C-A912-5FAD12976C45}" presName="diagram" presStyleCnt="0">
        <dgm:presLayoutVars>
          <dgm:dir/>
          <dgm:resizeHandles val="exact"/>
        </dgm:presLayoutVars>
      </dgm:prSet>
      <dgm:spPr/>
    </dgm:pt>
    <dgm:pt modelId="{1106E0F3-0A98-4F7E-88BF-9CCBF80B098C}" type="pres">
      <dgm:prSet presAssocID="{077D3FA6-3FB0-49AB-A47F-BA1BBBDAFA24}" presName="node" presStyleLbl="node1" presStyleIdx="0" presStyleCnt="5">
        <dgm:presLayoutVars>
          <dgm:bulletEnabled val="1"/>
        </dgm:presLayoutVars>
      </dgm:prSet>
      <dgm:spPr/>
    </dgm:pt>
    <dgm:pt modelId="{B135D587-7458-4EEB-8837-D55C26FF5658}" type="pres">
      <dgm:prSet presAssocID="{3D9504EF-EC5F-4BE9-9215-7575D427B72B}" presName="sibTrans" presStyleCnt="0"/>
      <dgm:spPr/>
    </dgm:pt>
    <dgm:pt modelId="{9E9E8F08-E8C2-4357-8F25-6286F4A20E78}" type="pres">
      <dgm:prSet presAssocID="{E168ADF9-4F86-4587-ABCD-866AFA2F6FF9}" presName="node" presStyleLbl="node1" presStyleIdx="1" presStyleCnt="5">
        <dgm:presLayoutVars>
          <dgm:bulletEnabled val="1"/>
        </dgm:presLayoutVars>
      </dgm:prSet>
      <dgm:spPr/>
    </dgm:pt>
    <dgm:pt modelId="{308A380C-8112-4B4F-9124-7936E6FC7F3B}" type="pres">
      <dgm:prSet presAssocID="{2865EE97-DC45-4CCA-9D4E-18E3F2066C53}" presName="sibTrans" presStyleCnt="0"/>
      <dgm:spPr/>
    </dgm:pt>
    <dgm:pt modelId="{7A339856-EE12-4444-A313-0B042D232CAE}" type="pres">
      <dgm:prSet presAssocID="{50D72711-DDD9-4B44-A57E-118465A622B2}" presName="node" presStyleLbl="node1" presStyleIdx="2" presStyleCnt="5">
        <dgm:presLayoutVars>
          <dgm:bulletEnabled val="1"/>
        </dgm:presLayoutVars>
      </dgm:prSet>
      <dgm:spPr/>
    </dgm:pt>
    <dgm:pt modelId="{598B8136-F54E-4C7B-B6AD-A3629C017215}" type="pres">
      <dgm:prSet presAssocID="{EB19F8EE-394F-4C3E-BEC3-D7927AEBCEF0}" presName="sibTrans" presStyleCnt="0"/>
      <dgm:spPr/>
    </dgm:pt>
    <dgm:pt modelId="{9BEAE909-BC93-4471-A40C-419117470F38}" type="pres">
      <dgm:prSet presAssocID="{0035C754-8C98-4DAC-837D-0FBEEA07D648}" presName="node" presStyleLbl="node1" presStyleIdx="3" presStyleCnt="5">
        <dgm:presLayoutVars>
          <dgm:bulletEnabled val="1"/>
        </dgm:presLayoutVars>
      </dgm:prSet>
      <dgm:spPr/>
    </dgm:pt>
    <dgm:pt modelId="{2FBD7B17-D15D-46F0-BCC4-C02DB16D751D}" type="pres">
      <dgm:prSet presAssocID="{6088E261-88A0-4002-9A52-118C78DDC47D}" presName="sibTrans" presStyleCnt="0"/>
      <dgm:spPr/>
    </dgm:pt>
    <dgm:pt modelId="{10C216CF-F322-45E4-86EE-7A105E7A4612}" type="pres">
      <dgm:prSet presAssocID="{C4FBB588-C7A8-4455-B5FB-2F603C3FF388}" presName="node" presStyleLbl="node1" presStyleIdx="4" presStyleCnt="5">
        <dgm:presLayoutVars>
          <dgm:bulletEnabled val="1"/>
        </dgm:presLayoutVars>
      </dgm:prSet>
      <dgm:spPr/>
    </dgm:pt>
  </dgm:ptLst>
  <dgm:cxnLst>
    <dgm:cxn modelId="{882B9202-9A31-4671-A6C8-41B63271AC5F}" srcId="{4825FC40-2CA3-467C-A912-5FAD12976C45}" destId="{C4FBB588-C7A8-4455-B5FB-2F603C3FF388}" srcOrd="4" destOrd="0" parTransId="{F79B0885-B4C2-455B-83F7-E8C5F46CA853}" sibTransId="{D77719A6-565B-4AE4-B1D5-22508CB26827}"/>
    <dgm:cxn modelId="{65CCF904-A70B-4181-A99A-AE6C60F05736}" srcId="{4825FC40-2CA3-467C-A912-5FAD12976C45}" destId="{50D72711-DDD9-4B44-A57E-118465A622B2}" srcOrd="2" destOrd="0" parTransId="{1473B045-1742-4E02-AFF7-2E1E0791A61A}" sibTransId="{EB19F8EE-394F-4C3E-BEC3-D7927AEBCEF0}"/>
    <dgm:cxn modelId="{79BE395C-7DC1-4D9F-AB5D-A09E31BA2ED8}" srcId="{4825FC40-2CA3-467C-A912-5FAD12976C45}" destId="{E168ADF9-4F86-4587-ABCD-866AFA2F6FF9}" srcOrd="1" destOrd="0" parTransId="{DDA628B5-608D-4875-9E14-4269C468FE28}" sibTransId="{2865EE97-DC45-4CCA-9D4E-18E3F2066C53}"/>
    <dgm:cxn modelId="{198D4A5F-A6FC-49A4-8D37-B3D5DB41686E}" type="presOf" srcId="{C4FBB588-C7A8-4455-B5FB-2F603C3FF388}" destId="{10C216CF-F322-45E4-86EE-7A105E7A4612}" srcOrd="0" destOrd="0" presId="urn:microsoft.com/office/officeart/2005/8/layout/default"/>
    <dgm:cxn modelId="{C1141F69-C61F-4D0C-9FC0-C6E89EA6A2E4}" type="presOf" srcId="{0035C754-8C98-4DAC-837D-0FBEEA07D648}" destId="{9BEAE909-BC93-4471-A40C-419117470F38}" srcOrd="0" destOrd="0" presId="urn:microsoft.com/office/officeart/2005/8/layout/default"/>
    <dgm:cxn modelId="{8E80D050-354E-4625-8DF2-BCD109989C36}" type="presOf" srcId="{4825FC40-2CA3-467C-A912-5FAD12976C45}" destId="{190E1B4B-B121-4CE5-B0A1-FE515B0F26B7}" srcOrd="0" destOrd="0" presId="urn:microsoft.com/office/officeart/2005/8/layout/default"/>
    <dgm:cxn modelId="{0E7AE17F-C248-476E-927F-AC57B47A3588}" type="presOf" srcId="{077D3FA6-3FB0-49AB-A47F-BA1BBBDAFA24}" destId="{1106E0F3-0A98-4F7E-88BF-9CCBF80B098C}" srcOrd="0" destOrd="0" presId="urn:microsoft.com/office/officeart/2005/8/layout/default"/>
    <dgm:cxn modelId="{30C48180-224D-40E0-9FC0-9FBFE7DB86A1}" srcId="{4825FC40-2CA3-467C-A912-5FAD12976C45}" destId="{0035C754-8C98-4DAC-837D-0FBEEA07D648}" srcOrd="3" destOrd="0" parTransId="{6282886C-B431-4FB5-8458-E041B469557A}" sibTransId="{6088E261-88A0-4002-9A52-118C78DDC47D}"/>
    <dgm:cxn modelId="{5655F0A8-827E-4FEC-BF6D-630286F0355E}" srcId="{4825FC40-2CA3-467C-A912-5FAD12976C45}" destId="{077D3FA6-3FB0-49AB-A47F-BA1BBBDAFA24}" srcOrd="0" destOrd="0" parTransId="{D1B88777-41CE-4543-9C2D-2DC408C9A6FC}" sibTransId="{3D9504EF-EC5F-4BE9-9215-7575D427B72B}"/>
    <dgm:cxn modelId="{9BBAF1B5-BFF7-441D-A0CC-45D39D546ED1}" type="presOf" srcId="{E168ADF9-4F86-4587-ABCD-866AFA2F6FF9}" destId="{9E9E8F08-E8C2-4357-8F25-6286F4A20E78}" srcOrd="0" destOrd="0" presId="urn:microsoft.com/office/officeart/2005/8/layout/default"/>
    <dgm:cxn modelId="{FE0DD2CD-FA4E-4C5E-84E5-7597E063DDEF}" type="presOf" srcId="{50D72711-DDD9-4B44-A57E-118465A622B2}" destId="{7A339856-EE12-4444-A313-0B042D232CAE}" srcOrd="0" destOrd="0" presId="urn:microsoft.com/office/officeart/2005/8/layout/default"/>
    <dgm:cxn modelId="{A234E6F9-A00A-4183-BDDF-FF89998EC266}" type="presParOf" srcId="{190E1B4B-B121-4CE5-B0A1-FE515B0F26B7}" destId="{1106E0F3-0A98-4F7E-88BF-9CCBF80B098C}" srcOrd="0" destOrd="0" presId="urn:microsoft.com/office/officeart/2005/8/layout/default"/>
    <dgm:cxn modelId="{8D1FD3CA-AF9B-418E-9118-7F2DDE764DCA}" type="presParOf" srcId="{190E1B4B-B121-4CE5-B0A1-FE515B0F26B7}" destId="{B135D587-7458-4EEB-8837-D55C26FF5658}" srcOrd="1" destOrd="0" presId="urn:microsoft.com/office/officeart/2005/8/layout/default"/>
    <dgm:cxn modelId="{EADAAF58-5FDF-476D-872E-4D1892479B75}" type="presParOf" srcId="{190E1B4B-B121-4CE5-B0A1-FE515B0F26B7}" destId="{9E9E8F08-E8C2-4357-8F25-6286F4A20E78}" srcOrd="2" destOrd="0" presId="urn:microsoft.com/office/officeart/2005/8/layout/default"/>
    <dgm:cxn modelId="{2B36482F-27B4-4B68-B8E8-862D8E057F29}" type="presParOf" srcId="{190E1B4B-B121-4CE5-B0A1-FE515B0F26B7}" destId="{308A380C-8112-4B4F-9124-7936E6FC7F3B}" srcOrd="3" destOrd="0" presId="urn:microsoft.com/office/officeart/2005/8/layout/default"/>
    <dgm:cxn modelId="{DE100EC0-60A6-4B1B-9CC4-D68A25B4DD31}" type="presParOf" srcId="{190E1B4B-B121-4CE5-B0A1-FE515B0F26B7}" destId="{7A339856-EE12-4444-A313-0B042D232CAE}" srcOrd="4" destOrd="0" presId="urn:microsoft.com/office/officeart/2005/8/layout/default"/>
    <dgm:cxn modelId="{D28291FF-60E9-40B4-8253-BC1A7456A734}" type="presParOf" srcId="{190E1B4B-B121-4CE5-B0A1-FE515B0F26B7}" destId="{598B8136-F54E-4C7B-B6AD-A3629C017215}" srcOrd="5" destOrd="0" presId="urn:microsoft.com/office/officeart/2005/8/layout/default"/>
    <dgm:cxn modelId="{E0E42288-6F60-4713-A1A6-F5C7EBCE8047}" type="presParOf" srcId="{190E1B4B-B121-4CE5-B0A1-FE515B0F26B7}" destId="{9BEAE909-BC93-4471-A40C-419117470F38}" srcOrd="6" destOrd="0" presId="urn:microsoft.com/office/officeart/2005/8/layout/default"/>
    <dgm:cxn modelId="{D6ACDD6F-55E4-403E-B84F-AB585728CE26}" type="presParOf" srcId="{190E1B4B-B121-4CE5-B0A1-FE515B0F26B7}" destId="{2FBD7B17-D15D-46F0-BCC4-C02DB16D751D}" srcOrd="7" destOrd="0" presId="urn:microsoft.com/office/officeart/2005/8/layout/default"/>
    <dgm:cxn modelId="{EB3F68C4-8164-4A32-A274-6E69B811DDEB}" type="presParOf" srcId="{190E1B4B-B121-4CE5-B0A1-FE515B0F26B7}" destId="{10C216CF-F322-45E4-86EE-7A105E7A461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CB20C-C99A-497C-BFDE-8CF45DF961EE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67A3AC7-5E7F-4C5E-9380-91D24B0E627D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CROWD FUNDING</a:t>
          </a:r>
        </a:p>
      </dgm:t>
    </dgm:pt>
    <dgm:pt modelId="{A512576E-AAB3-4FC5-96BD-53CF00CCBE3D}" type="parTrans" cxnId="{5CAE0FCD-0B8A-4B82-BF01-AD8F306E4E09}">
      <dgm:prSet/>
      <dgm:spPr/>
      <dgm:t>
        <a:bodyPr/>
        <a:lstStyle/>
        <a:p>
          <a:endParaRPr lang="es-ES"/>
        </a:p>
      </dgm:t>
    </dgm:pt>
    <dgm:pt modelId="{9FAFEEB6-9383-444E-A9CD-18DAA286C08E}" type="sibTrans" cxnId="{5CAE0FCD-0B8A-4B82-BF01-AD8F306E4E09}">
      <dgm:prSet/>
      <dgm:spPr/>
      <dgm:t>
        <a:bodyPr/>
        <a:lstStyle/>
        <a:p>
          <a:endParaRPr lang="es-ES"/>
        </a:p>
      </dgm:t>
    </dgm:pt>
    <dgm:pt modelId="{3A7ACD34-E498-43B8-BBC4-E60934154981}">
      <dgm:prSet phldrT="[Tex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DONACIONES</a:t>
          </a:r>
        </a:p>
      </dgm:t>
    </dgm:pt>
    <dgm:pt modelId="{5BDDC74C-25E4-4EA9-8A18-4D2F8A7B8A14}" type="parTrans" cxnId="{BA98AA31-7C22-4CE2-BF0F-DA974ADD65F1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ES"/>
        </a:p>
      </dgm:t>
    </dgm:pt>
    <dgm:pt modelId="{A606F213-5830-4C12-99AA-3D53048E4064}" type="sibTrans" cxnId="{BA98AA31-7C22-4CE2-BF0F-DA974ADD65F1}">
      <dgm:prSet/>
      <dgm:spPr/>
      <dgm:t>
        <a:bodyPr/>
        <a:lstStyle/>
        <a:p>
          <a:endParaRPr lang="es-ES"/>
        </a:p>
      </dgm:t>
    </dgm:pt>
    <dgm:pt modelId="{BD8DFB8E-65F9-4083-911E-19F061E63C06}">
      <dgm:prSet phldrT="[Texto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PARTICIPACIÓN</a:t>
          </a:r>
        </a:p>
      </dgm:t>
    </dgm:pt>
    <dgm:pt modelId="{705F2C4F-7E1C-49E4-A115-0E676755C230}" type="parTrans" cxnId="{668CEC5F-F508-4EF0-88F9-E39DB79C70CA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ES"/>
        </a:p>
      </dgm:t>
    </dgm:pt>
    <dgm:pt modelId="{E340BFD6-C22E-4774-96A3-44BD946321E4}" type="sibTrans" cxnId="{668CEC5F-F508-4EF0-88F9-E39DB79C70CA}">
      <dgm:prSet/>
      <dgm:spPr/>
      <dgm:t>
        <a:bodyPr/>
        <a:lstStyle/>
        <a:p>
          <a:endParaRPr lang="es-ES"/>
        </a:p>
      </dgm:t>
    </dgm:pt>
    <dgm:pt modelId="{73B67E52-78E8-475F-86D6-2B14B2CC67AE}">
      <dgm:prSet phldrT="[Texto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RECOMPENSA</a:t>
          </a:r>
        </a:p>
      </dgm:t>
    </dgm:pt>
    <dgm:pt modelId="{D9423D79-7C05-4607-AC76-B1911D8AE092}" type="parTrans" cxnId="{D00D2A6B-D5F6-44C4-8395-47E51AF4C880}">
      <dgm:prSet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ES"/>
        </a:p>
      </dgm:t>
    </dgm:pt>
    <dgm:pt modelId="{35A925D4-2AFD-44B8-967E-D31095A9D7D1}" type="sibTrans" cxnId="{D00D2A6B-D5F6-44C4-8395-47E51AF4C880}">
      <dgm:prSet/>
      <dgm:spPr/>
      <dgm:t>
        <a:bodyPr/>
        <a:lstStyle/>
        <a:p>
          <a:endParaRPr lang="es-ES"/>
        </a:p>
      </dgm:t>
    </dgm:pt>
    <dgm:pt modelId="{56275772-5B62-4326-A33F-54E95442DE05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UTILIDADES</a:t>
          </a:r>
        </a:p>
      </dgm:t>
    </dgm:pt>
    <dgm:pt modelId="{1D5A770B-15A3-421F-9F01-EF9CC5DC1AFF}" type="parTrans" cxnId="{721301BF-E589-439D-AB29-9FDEEAA6B389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ES"/>
        </a:p>
      </dgm:t>
    </dgm:pt>
    <dgm:pt modelId="{2A5848DD-0F65-45EF-A55F-372C77207503}" type="sibTrans" cxnId="{721301BF-E589-439D-AB29-9FDEEAA6B389}">
      <dgm:prSet/>
      <dgm:spPr/>
      <dgm:t>
        <a:bodyPr/>
        <a:lstStyle/>
        <a:p>
          <a:endParaRPr lang="es-ES"/>
        </a:p>
      </dgm:t>
    </dgm:pt>
    <dgm:pt modelId="{439E23A6-05DF-48D1-9B49-55A0738086E6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PRÉSTAMOS</a:t>
          </a:r>
        </a:p>
      </dgm:t>
    </dgm:pt>
    <dgm:pt modelId="{4DAA6EB0-4F1E-44A4-8FBA-02A75A9DE900}" type="parTrans" cxnId="{43614D72-5C4A-4152-B932-7332DB95DE02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ES"/>
        </a:p>
      </dgm:t>
    </dgm:pt>
    <dgm:pt modelId="{7603C819-A3EE-4D83-A94E-00C7A7BF5B7D}" type="sibTrans" cxnId="{43614D72-5C4A-4152-B932-7332DB95DE02}">
      <dgm:prSet/>
      <dgm:spPr/>
      <dgm:t>
        <a:bodyPr/>
        <a:lstStyle/>
        <a:p>
          <a:endParaRPr lang="es-ES"/>
        </a:p>
      </dgm:t>
    </dgm:pt>
    <dgm:pt modelId="{79DE1B83-400B-438B-B039-ACF6A68454A3}" type="pres">
      <dgm:prSet presAssocID="{177CB20C-C99A-497C-BFDE-8CF45DF961E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B0020A-5AF5-4F65-9973-06658BD026A2}" type="pres">
      <dgm:prSet presAssocID="{E67A3AC7-5E7F-4C5E-9380-91D24B0E627D}" presName="centerShape" presStyleLbl="node0" presStyleIdx="0" presStyleCnt="1"/>
      <dgm:spPr/>
    </dgm:pt>
    <dgm:pt modelId="{5CF638E1-6AD7-41DB-9202-C377640257FC}" type="pres">
      <dgm:prSet presAssocID="{5BDDC74C-25E4-4EA9-8A18-4D2F8A7B8A14}" presName="parTrans" presStyleLbl="bgSibTrans2D1" presStyleIdx="0" presStyleCnt="5"/>
      <dgm:spPr/>
    </dgm:pt>
    <dgm:pt modelId="{C3A1590B-6424-4D57-9458-1FD1A082DBAA}" type="pres">
      <dgm:prSet presAssocID="{3A7ACD34-E498-43B8-BBC4-E60934154981}" presName="node" presStyleLbl="node1" presStyleIdx="0" presStyleCnt="5">
        <dgm:presLayoutVars>
          <dgm:bulletEnabled val="1"/>
        </dgm:presLayoutVars>
      </dgm:prSet>
      <dgm:spPr/>
    </dgm:pt>
    <dgm:pt modelId="{5B2BE0F9-141B-4727-B263-0E2AA37BE205}" type="pres">
      <dgm:prSet presAssocID="{705F2C4F-7E1C-49E4-A115-0E676755C230}" presName="parTrans" presStyleLbl="bgSibTrans2D1" presStyleIdx="1" presStyleCnt="5"/>
      <dgm:spPr/>
    </dgm:pt>
    <dgm:pt modelId="{AAC0629D-FF96-48CE-8263-F8AFBF6F8BF2}" type="pres">
      <dgm:prSet presAssocID="{BD8DFB8E-65F9-4083-911E-19F061E63C06}" presName="node" presStyleLbl="node1" presStyleIdx="1" presStyleCnt="5">
        <dgm:presLayoutVars>
          <dgm:bulletEnabled val="1"/>
        </dgm:presLayoutVars>
      </dgm:prSet>
      <dgm:spPr/>
    </dgm:pt>
    <dgm:pt modelId="{69686D80-480B-47EE-B192-560AAB291835}" type="pres">
      <dgm:prSet presAssocID="{1D5A770B-15A3-421F-9F01-EF9CC5DC1AFF}" presName="parTrans" presStyleLbl="bgSibTrans2D1" presStyleIdx="2" presStyleCnt="5"/>
      <dgm:spPr/>
    </dgm:pt>
    <dgm:pt modelId="{01B96044-CA9C-4283-960F-18CEC134113E}" type="pres">
      <dgm:prSet presAssocID="{56275772-5B62-4326-A33F-54E95442DE05}" presName="node" presStyleLbl="node1" presStyleIdx="2" presStyleCnt="5">
        <dgm:presLayoutVars>
          <dgm:bulletEnabled val="1"/>
        </dgm:presLayoutVars>
      </dgm:prSet>
      <dgm:spPr/>
    </dgm:pt>
    <dgm:pt modelId="{B1EE587E-985C-4A9B-A20B-6BC00F2A14C9}" type="pres">
      <dgm:prSet presAssocID="{4DAA6EB0-4F1E-44A4-8FBA-02A75A9DE900}" presName="parTrans" presStyleLbl="bgSibTrans2D1" presStyleIdx="3" presStyleCnt="5"/>
      <dgm:spPr/>
    </dgm:pt>
    <dgm:pt modelId="{0EB3C552-0334-43FB-A77F-1848ABA31A68}" type="pres">
      <dgm:prSet presAssocID="{439E23A6-05DF-48D1-9B49-55A0738086E6}" presName="node" presStyleLbl="node1" presStyleIdx="3" presStyleCnt="5">
        <dgm:presLayoutVars>
          <dgm:bulletEnabled val="1"/>
        </dgm:presLayoutVars>
      </dgm:prSet>
      <dgm:spPr/>
    </dgm:pt>
    <dgm:pt modelId="{C86F8F37-7C1A-4EA2-AFC1-2499A94373E1}" type="pres">
      <dgm:prSet presAssocID="{D9423D79-7C05-4607-AC76-B1911D8AE092}" presName="parTrans" presStyleLbl="bgSibTrans2D1" presStyleIdx="4" presStyleCnt="5"/>
      <dgm:spPr/>
    </dgm:pt>
    <dgm:pt modelId="{7AACAE3B-D398-4EB1-8D06-03C0B8954B2C}" type="pres">
      <dgm:prSet presAssocID="{73B67E52-78E8-475F-86D6-2B14B2CC67AE}" presName="node" presStyleLbl="node1" presStyleIdx="4" presStyleCnt="5">
        <dgm:presLayoutVars>
          <dgm:bulletEnabled val="1"/>
        </dgm:presLayoutVars>
      </dgm:prSet>
      <dgm:spPr/>
    </dgm:pt>
  </dgm:ptLst>
  <dgm:cxnLst>
    <dgm:cxn modelId="{A581F613-F37D-46F2-BB3F-53B05E42C59F}" type="presOf" srcId="{4DAA6EB0-4F1E-44A4-8FBA-02A75A9DE900}" destId="{B1EE587E-985C-4A9B-A20B-6BC00F2A14C9}" srcOrd="0" destOrd="0" presId="urn:microsoft.com/office/officeart/2005/8/layout/radial4"/>
    <dgm:cxn modelId="{817BE01E-42B6-4037-BCA4-C93B51E2CD91}" type="presOf" srcId="{73B67E52-78E8-475F-86D6-2B14B2CC67AE}" destId="{7AACAE3B-D398-4EB1-8D06-03C0B8954B2C}" srcOrd="0" destOrd="0" presId="urn:microsoft.com/office/officeart/2005/8/layout/radial4"/>
    <dgm:cxn modelId="{BA98AA31-7C22-4CE2-BF0F-DA974ADD65F1}" srcId="{E67A3AC7-5E7F-4C5E-9380-91D24B0E627D}" destId="{3A7ACD34-E498-43B8-BBC4-E60934154981}" srcOrd="0" destOrd="0" parTransId="{5BDDC74C-25E4-4EA9-8A18-4D2F8A7B8A14}" sibTransId="{A606F213-5830-4C12-99AA-3D53048E4064}"/>
    <dgm:cxn modelId="{B1859432-EC1F-40E9-8039-F1C193ED3775}" type="presOf" srcId="{177CB20C-C99A-497C-BFDE-8CF45DF961EE}" destId="{79DE1B83-400B-438B-B039-ACF6A68454A3}" srcOrd="0" destOrd="0" presId="urn:microsoft.com/office/officeart/2005/8/layout/radial4"/>
    <dgm:cxn modelId="{668CEC5F-F508-4EF0-88F9-E39DB79C70CA}" srcId="{E67A3AC7-5E7F-4C5E-9380-91D24B0E627D}" destId="{BD8DFB8E-65F9-4083-911E-19F061E63C06}" srcOrd="1" destOrd="0" parTransId="{705F2C4F-7E1C-49E4-A115-0E676755C230}" sibTransId="{E340BFD6-C22E-4774-96A3-44BD946321E4}"/>
    <dgm:cxn modelId="{61286A61-2991-4E42-9568-7D12F039D801}" type="presOf" srcId="{56275772-5B62-4326-A33F-54E95442DE05}" destId="{01B96044-CA9C-4283-960F-18CEC134113E}" srcOrd="0" destOrd="0" presId="urn:microsoft.com/office/officeart/2005/8/layout/radial4"/>
    <dgm:cxn modelId="{D00D2A6B-D5F6-44C4-8395-47E51AF4C880}" srcId="{E67A3AC7-5E7F-4C5E-9380-91D24B0E627D}" destId="{73B67E52-78E8-475F-86D6-2B14B2CC67AE}" srcOrd="4" destOrd="0" parTransId="{D9423D79-7C05-4607-AC76-B1911D8AE092}" sibTransId="{35A925D4-2AFD-44B8-967E-D31095A9D7D1}"/>
    <dgm:cxn modelId="{43614D72-5C4A-4152-B932-7332DB95DE02}" srcId="{E67A3AC7-5E7F-4C5E-9380-91D24B0E627D}" destId="{439E23A6-05DF-48D1-9B49-55A0738086E6}" srcOrd="3" destOrd="0" parTransId="{4DAA6EB0-4F1E-44A4-8FBA-02A75A9DE900}" sibTransId="{7603C819-A3EE-4D83-A94E-00C7A7BF5B7D}"/>
    <dgm:cxn modelId="{0BD9CB52-FA5E-4AF9-827D-90B2424ADC4F}" type="presOf" srcId="{5BDDC74C-25E4-4EA9-8A18-4D2F8A7B8A14}" destId="{5CF638E1-6AD7-41DB-9202-C377640257FC}" srcOrd="0" destOrd="0" presId="urn:microsoft.com/office/officeart/2005/8/layout/radial4"/>
    <dgm:cxn modelId="{8919F254-2F07-46E6-8E8F-AB2A1A5708A4}" type="presOf" srcId="{705F2C4F-7E1C-49E4-A115-0E676755C230}" destId="{5B2BE0F9-141B-4727-B263-0E2AA37BE205}" srcOrd="0" destOrd="0" presId="urn:microsoft.com/office/officeart/2005/8/layout/radial4"/>
    <dgm:cxn modelId="{A6F94255-0A9D-41AB-AE9C-684C11BAA976}" type="presOf" srcId="{1D5A770B-15A3-421F-9F01-EF9CC5DC1AFF}" destId="{69686D80-480B-47EE-B192-560AAB291835}" srcOrd="0" destOrd="0" presId="urn:microsoft.com/office/officeart/2005/8/layout/radial4"/>
    <dgm:cxn modelId="{7F756E55-26C2-4F27-A853-B0BAA3090A90}" type="presOf" srcId="{BD8DFB8E-65F9-4083-911E-19F061E63C06}" destId="{AAC0629D-FF96-48CE-8263-F8AFBF6F8BF2}" srcOrd="0" destOrd="0" presId="urn:microsoft.com/office/officeart/2005/8/layout/radial4"/>
    <dgm:cxn modelId="{7FEB8D87-347B-47B5-9E0D-A8ECB19E5244}" type="presOf" srcId="{439E23A6-05DF-48D1-9B49-55A0738086E6}" destId="{0EB3C552-0334-43FB-A77F-1848ABA31A68}" srcOrd="0" destOrd="0" presId="urn:microsoft.com/office/officeart/2005/8/layout/radial4"/>
    <dgm:cxn modelId="{65BF9990-9872-41A2-90DF-5DFD7C2B3CC8}" type="presOf" srcId="{D9423D79-7C05-4607-AC76-B1911D8AE092}" destId="{C86F8F37-7C1A-4EA2-AFC1-2499A94373E1}" srcOrd="0" destOrd="0" presId="urn:microsoft.com/office/officeart/2005/8/layout/radial4"/>
    <dgm:cxn modelId="{721301BF-E589-439D-AB29-9FDEEAA6B389}" srcId="{E67A3AC7-5E7F-4C5E-9380-91D24B0E627D}" destId="{56275772-5B62-4326-A33F-54E95442DE05}" srcOrd="2" destOrd="0" parTransId="{1D5A770B-15A3-421F-9F01-EF9CC5DC1AFF}" sibTransId="{2A5848DD-0F65-45EF-A55F-372C77207503}"/>
    <dgm:cxn modelId="{4E4140C6-D13A-4C92-B58D-EF80C4A6AB8B}" type="presOf" srcId="{E67A3AC7-5E7F-4C5E-9380-91D24B0E627D}" destId="{ADB0020A-5AF5-4F65-9973-06658BD026A2}" srcOrd="0" destOrd="0" presId="urn:microsoft.com/office/officeart/2005/8/layout/radial4"/>
    <dgm:cxn modelId="{5CAE0FCD-0B8A-4B82-BF01-AD8F306E4E09}" srcId="{177CB20C-C99A-497C-BFDE-8CF45DF961EE}" destId="{E67A3AC7-5E7F-4C5E-9380-91D24B0E627D}" srcOrd="0" destOrd="0" parTransId="{A512576E-AAB3-4FC5-96BD-53CF00CCBE3D}" sibTransId="{9FAFEEB6-9383-444E-A9CD-18DAA286C08E}"/>
    <dgm:cxn modelId="{44A135DF-2399-440D-9C65-B16CB439A0A7}" type="presOf" srcId="{3A7ACD34-E498-43B8-BBC4-E60934154981}" destId="{C3A1590B-6424-4D57-9458-1FD1A082DBAA}" srcOrd="0" destOrd="0" presId="urn:microsoft.com/office/officeart/2005/8/layout/radial4"/>
    <dgm:cxn modelId="{BF58D8A1-C1D9-4CA0-BEDF-9CCDED12D322}" type="presParOf" srcId="{79DE1B83-400B-438B-B039-ACF6A68454A3}" destId="{ADB0020A-5AF5-4F65-9973-06658BD026A2}" srcOrd="0" destOrd="0" presId="urn:microsoft.com/office/officeart/2005/8/layout/radial4"/>
    <dgm:cxn modelId="{3A2A9C4B-5451-43BF-B831-AA3DBAAE792C}" type="presParOf" srcId="{79DE1B83-400B-438B-B039-ACF6A68454A3}" destId="{5CF638E1-6AD7-41DB-9202-C377640257FC}" srcOrd="1" destOrd="0" presId="urn:microsoft.com/office/officeart/2005/8/layout/radial4"/>
    <dgm:cxn modelId="{F86F76F3-865B-4780-85A1-B3F2F414568B}" type="presParOf" srcId="{79DE1B83-400B-438B-B039-ACF6A68454A3}" destId="{C3A1590B-6424-4D57-9458-1FD1A082DBAA}" srcOrd="2" destOrd="0" presId="urn:microsoft.com/office/officeart/2005/8/layout/radial4"/>
    <dgm:cxn modelId="{E3425D32-AF9C-43A4-B49C-0D0A2DDDDD76}" type="presParOf" srcId="{79DE1B83-400B-438B-B039-ACF6A68454A3}" destId="{5B2BE0F9-141B-4727-B263-0E2AA37BE205}" srcOrd="3" destOrd="0" presId="urn:microsoft.com/office/officeart/2005/8/layout/radial4"/>
    <dgm:cxn modelId="{199C834B-0272-4C4B-ACA1-47AB15576345}" type="presParOf" srcId="{79DE1B83-400B-438B-B039-ACF6A68454A3}" destId="{AAC0629D-FF96-48CE-8263-F8AFBF6F8BF2}" srcOrd="4" destOrd="0" presId="urn:microsoft.com/office/officeart/2005/8/layout/radial4"/>
    <dgm:cxn modelId="{16227B8F-673D-44CB-94A8-A4C60E321E28}" type="presParOf" srcId="{79DE1B83-400B-438B-B039-ACF6A68454A3}" destId="{69686D80-480B-47EE-B192-560AAB291835}" srcOrd="5" destOrd="0" presId="urn:microsoft.com/office/officeart/2005/8/layout/radial4"/>
    <dgm:cxn modelId="{AFD9CD7F-62FE-4B34-A011-7C57C4DA7D3B}" type="presParOf" srcId="{79DE1B83-400B-438B-B039-ACF6A68454A3}" destId="{01B96044-CA9C-4283-960F-18CEC134113E}" srcOrd="6" destOrd="0" presId="urn:microsoft.com/office/officeart/2005/8/layout/radial4"/>
    <dgm:cxn modelId="{DD738D96-7747-4DCC-8A88-ADFB4D78AE9E}" type="presParOf" srcId="{79DE1B83-400B-438B-B039-ACF6A68454A3}" destId="{B1EE587E-985C-4A9B-A20B-6BC00F2A14C9}" srcOrd="7" destOrd="0" presId="urn:microsoft.com/office/officeart/2005/8/layout/radial4"/>
    <dgm:cxn modelId="{33317042-C8E7-4D6A-A4F8-473E767A7F5B}" type="presParOf" srcId="{79DE1B83-400B-438B-B039-ACF6A68454A3}" destId="{0EB3C552-0334-43FB-A77F-1848ABA31A68}" srcOrd="8" destOrd="0" presId="urn:microsoft.com/office/officeart/2005/8/layout/radial4"/>
    <dgm:cxn modelId="{F5C8D91B-26BF-4D3C-AE0D-05B71E023D71}" type="presParOf" srcId="{79DE1B83-400B-438B-B039-ACF6A68454A3}" destId="{C86F8F37-7C1A-4EA2-AFC1-2499A94373E1}" srcOrd="9" destOrd="0" presId="urn:microsoft.com/office/officeart/2005/8/layout/radial4"/>
    <dgm:cxn modelId="{C7ED4C01-913E-4936-81CD-7EEECE220927}" type="presParOf" srcId="{79DE1B83-400B-438B-B039-ACF6A68454A3}" destId="{7AACAE3B-D398-4EB1-8D06-03C0B8954B2C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7CD888-60AB-4B3C-983D-ED696771D4E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693C84C-DD65-4B31-9CD7-F7B0BB19869C}">
      <dgm:prSet phldrT="[Texto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CRISIS FINANCIERA</a:t>
          </a:r>
        </a:p>
      </dgm:t>
    </dgm:pt>
    <dgm:pt modelId="{D616C57C-A82C-471D-B1EE-7AFEE40C1F47}" type="parTrans" cxnId="{44C4124F-4621-40B5-AA69-B2F482FFA5E2}">
      <dgm:prSet/>
      <dgm:spPr/>
      <dgm:t>
        <a:bodyPr/>
        <a:lstStyle/>
        <a:p>
          <a:endParaRPr lang="es-ES"/>
        </a:p>
      </dgm:t>
    </dgm:pt>
    <dgm:pt modelId="{F3414120-EC63-4F60-AA0C-B635F1E7C749}" type="sibTrans" cxnId="{44C4124F-4621-40B5-AA69-B2F482FFA5E2}">
      <dgm:prSet/>
      <dgm:spPr/>
      <dgm:t>
        <a:bodyPr/>
        <a:lstStyle/>
        <a:p>
          <a:endParaRPr lang="es-ES"/>
        </a:p>
      </dgm:t>
    </dgm:pt>
    <dgm:pt modelId="{722288E8-B3B4-45AC-AAA6-106626EF2467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PLATAFORMAS CROWD FUNDING</a:t>
          </a:r>
        </a:p>
      </dgm:t>
    </dgm:pt>
    <dgm:pt modelId="{CEBE450C-879E-4E9E-9F03-AB35144968C4}" type="parTrans" cxnId="{7FF876D6-70D8-4C72-8242-0C60A327F4E0}">
      <dgm:prSet/>
      <dgm:spPr/>
      <dgm:t>
        <a:bodyPr/>
        <a:lstStyle/>
        <a:p>
          <a:endParaRPr lang="es-ES"/>
        </a:p>
      </dgm:t>
    </dgm:pt>
    <dgm:pt modelId="{629E690E-5F01-4013-AB5E-B7DB3AF6B220}" type="sibTrans" cxnId="{7FF876D6-70D8-4C72-8242-0C60A327F4E0}">
      <dgm:prSet/>
      <dgm:spPr/>
      <dgm:t>
        <a:bodyPr/>
        <a:lstStyle/>
        <a:p>
          <a:endParaRPr lang="es-ES"/>
        </a:p>
      </dgm:t>
    </dgm:pt>
    <dgm:pt modelId="{9495E962-93F1-4965-9B52-D4344ED7860D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ECONOMÍA COLABORATIVA</a:t>
          </a:r>
        </a:p>
      </dgm:t>
    </dgm:pt>
    <dgm:pt modelId="{23EFC169-AEAD-4FB9-8A4B-2B633B538977}" type="parTrans" cxnId="{98E0CFE2-995D-4EE2-A31D-C484DC4E9B4E}">
      <dgm:prSet/>
      <dgm:spPr/>
      <dgm:t>
        <a:bodyPr/>
        <a:lstStyle/>
        <a:p>
          <a:endParaRPr lang="es-ES"/>
        </a:p>
      </dgm:t>
    </dgm:pt>
    <dgm:pt modelId="{CBD1F81F-5159-4EC5-A400-1D1FBF274A75}" type="sibTrans" cxnId="{98E0CFE2-995D-4EE2-A31D-C484DC4E9B4E}">
      <dgm:prSet/>
      <dgm:spPr/>
      <dgm:t>
        <a:bodyPr/>
        <a:lstStyle/>
        <a:p>
          <a:endParaRPr lang="es-ES"/>
        </a:p>
      </dgm:t>
    </dgm:pt>
    <dgm:pt modelId="{30DC01CF-E397-44FD-AFE6-3C246B24851F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REDES SOCIALES</a:t>
          </a:r>
        </a:p>
      </dgm:t>
    </dgm:pt>
    <dgm:pt modelId="{E0DC4DC2-3F0B-4CC1-9A35-8F88C0816B78}" type="parTrans" cxnId="{80DBA313-2641-4DC0-A94C-FC596102224E}">
      <dgm:prSet/>
      <dgm:spPr/>
      <dgm:t>
        <a:bodyPr/>
        <a:lstStyle/>
        <a:p>
          <a:endParaRPr lang="es-ES"/>
        </a:p>
      </dgm:t>
    </dgm:pt>
    <dgm:pt modelId="{00416CC1-194E-4062-9322-02F3D3111CF5}" type="sibTrans" cxnId="{80DBA313-2641-4DC0-A94C-FC596102224E}">
      <dgm:prSet/>
      <dgm:spPr/>
      <dgm:t>
        <a:bodyPr/>
        <a:lstStyle/>
        <a:p>
          <a:endParaRPr lang="es-ES"/>
        </a:p>
      </dgm:t>
    </dgm:pt>
    <dgm:pt modelId="{EA19FDAD-28BC-424B-B350-1CBC2209BB66}" type="pres">
      <dgm:prSet presAssocID="{DF7CD888-60AB-4B3C-983D-ED696771D4E3}" presName="cycle" presStyleCnt="0">
        <dgm:presLayoutVars>
          <dgm:dir/>
          <dgm:resizeHandles val="exact"/>
        </dgm:presLayoutVars>
      </dgm:prSet>
      <dgm:spPr/>
    </dgm:pt>
    <dgm:pt modelId="{13F7B3F0-DEC1-45FE-B6AC-0A4582399CCB}" type="pres">
      <dgm:prSet presAssocID="{3693C84C-DD65-4B31-9CD7-F7B0BB19869C}" presName="node" presStyleLbl="node1" presStyleIdx="0" presStyleCnt="4">
        <dgm:presLayoutVars>
          <dgm:bulletEnabled val="1"/>
        </dgm:presLayoutVars>
      </dgm:prSet>
      <dgm:spPr/>
    </dgm:pt>
    <dgm:pt modelId="{A74CDBC9-7BA2-4569-88F2-B33E9A3329B2}" type="pres">
      <dgm:prSet presAssocID="{3693C84C-DD65-4B31-9CD7-F7B0BB19869C}" presName="spNode" presStyleCnt="0"/>
      <dgm:spPr/>
    </dgm:pt>
    <dgm:pt modelId="{01BEF026-022F-4196-8F5C-BD60426121C7}" type="pres">
      <dgm:prSet presAssocID="{F3414120-EC63-4F60-AA0C-B635F1E7C749}" presName="sibTrans" presStyleLbl="sibTrans1D1" presStyleIdx="0" presStyleCnt="4"/>
      <dgm:spPr/>
    </dgm:pt>
    <dgm:pt modelId="{071B0FF0-6B34-4F03-84B0-D6A022EAD7AC}" type="pres">
      <dgm:prSet presAssocID="{9495E962-93F1-4965-9B52-D4344ED7860D}" presName="node" presStyleLbl="node1" presStyleIdx="1" presStyleCnt="4">
        <dgm:presLayoutVars>
          <dgm:bulletEnabled val="1"/>
        </dgm:presLayoutVars>
      </dgm:prSet>
      <dgm:spPr/>
    </dgm:pt>
    <dgm:pt modelId="{ADED6DB2-7DA6-4EBA-9F86-3F2D9ED8A180}" type="pres">
      <dgm:prSet presAssocID="{9495E962-93F1-4965-9B52-D4344ED7860D}" presName="spNode" presStyleCnt="0"/>
      <dgm:spPr/>
    </dgm:pt>
    <dgm:pt modelId="{C85180C1-6487-442E-9D05-B9896E2E4DF1}" type="pres">
      <dgm:prSet presAssocID="{CBD1F81F-5159-4EC5-A400-1D1FBF274A75}" presName="sibTrans" presStyleLbl="sibTrans1D1" presStyleIdx="1" presStyleCnt="4"/>
      <dgm:spPr/>
    </dgm:pt>
    <dgm:pt modelId="{DC610F9E-06C7-4C2B-8823-5337CE5B32B7}" type="pres">
      <dgm:prSet presAssocID="{722288E8-B3B4-45AC-AAA6-106626EF2467}" presName="node" presStyleLbl="node1" presStyleIdx="2" presStyleCnt="4">
        <dgm:presLayoutVars>
          <dgm:bulletEnabled val="1"/>
        </dgm:presLayoutVars>
      </dgm:prSet>
      <dgm:spPr/>
    </dgm:pt>
    <dgm:pt modelId="{2E0E959A-7B27-4253-BC77-93B03B4C581A}" type="pres">
      <dgm:prSet presAssocID="{722288E8-B3B4-45AC-AAA6-106626EF2467}" presName="spNode" presStyleCnt="0"/>
      <dgm:spPr/>
    </dgm:pt>
    <dgm:pt modelId="{1F7A24A0-E69B-45E2-B039-BBC5DBB6A259}" type="pres">
      <dgm:prSet presAssocID="{629E690E-5F01-4013-AB5E-B7DB3AF6B220}" presName="sibTrans" presStyleLbl="sibTrans1D1" presStyleIdx="2" presStyleCnt="4"/>
      <dgm:spPr/>
    </dgm:pt>
    <dgm:pt modelId="{2CEE9FA2-7829-41C4-9B94-4D2E0E20CB09}" type="pres">
      <dgm:prSet presAssocID="{30DC01CF-E397-44FD-AFE6-3C246B24851F}" presName="node" presStyleLbl="node1" presStyleIdx="3" presStyleCnt="4">
        <dgm:presLayoutVars>
          <dgm:bulletEnabled val="1"/>
        </dgm:presLayoutVars>
      </dgm:prSet>
      <dgm:spPr/>
    </dgm:pt>
    <dgm:pt modelId="{205034A1-BAD2-4A67-AE67-B8302A212367}" type="pres">
      <dgm:prSet presAssocID="{30DC01CF-E397-44FD-AFE6-3C246B24851F}" presName="spNode" presStyleCnt="0"/>
      <dgm:spPr/>
    </dgm:pt>
    <dgm:pt modelId="{BFF23154-D372-44CA-AC88-E1AE43ED7753}" type="pres">
      <dgm:prSet presAssocID="{00416CC1-194E-4062-9322-02F3D3111CF5}" presName="sibTrans" presStyleLbl="sibTrans1D1" presStyleIdx="3" presStyleCnt="4"/>
      <dgm:spPr/>
    </dgm:pt>
  </dgm:ptLst>
  <dgm:cxnLst>
    <dgm:cxn modelId="{80DBA313-2641-4DC0-A94C-FC596102224E}" srcId="{DF7CD888-60AB-4B3C-983D-ED696771D4E3}" destId="{30DC01CF-E397-44FD-AFE6-3C246B24851F}" srcOrd="3" destOrd="0" parTransId="{E0DC4DC2-3F0B-4CC1-9A35-8F88C0816B78}" sibTransId="{00416CC1-194E-4062-9322-02F3D3111CF5}"/>
    <dgm:cxn modelId="{F2B78B15-1C60-433C-B0A5-AE8AFC74A0D7}" type="presOf" srcId="{3693C84C-DD65-4B31-9CD7-F7B0BB19869C}" destId="{13F7B3F0-DEC1-45FE-B6AC-0A4582399CCB}" srcOrd="0" destOrd="0" presId="urn:microsoft.com/office/officeart/2005/8/layout/cycle5"/>
    <dgm:cxn modelId="{44C4124F-4621-40B5-AA69-B2F482FFA5E2}" srcId="{DF7CD888-60AB-4B3C-983D-ED696771D4E3}" destId="{3693C84C-DD65-4B31-9CD7-F7B0BB19869C}" srcOrd="0" destOrd="0" parTransId="{D616C57C-A82C-471D-B1EE-7AFEE40C1F47}" sibTransId="{F3414120-EC63-4F60-AA0C-B635F1E7C749}"/>
    <dgm:cxn modelId="{5C05D685-CE31-4623-A14F-FAEE59CB7A89}" type="presOf" srcId="{9495E962-93F1-4965-9B52-D4344ED7860D}" destId="{071B0FF0-6B34-4F03-84B0-D6A022EAD7AC}" srcOrd="0" destOrd="0" presId="urn:microsoft.com/office/officeart/2005/8/layout/cycle5"/>
    <dgm:cxn modelId="{5EF11487-1D07-49D2-8E3B-2A5D53C81B85}" type="presOf" srcId="{CBD1F81F-5159-4EC5-A400-1D1FBF274A75}" destId="{C85180C1-6487-442E-9D05-B9896E2E4DF1}" srcOrd="0" destOrd="0" presId="urn:microsoft.com/office/officeart/2005/8/layout/cycle5"/>
    <dgm:cxn modelId="{F72F1AAD-CAF2-4D25-8180-95508BE8B848}" type="presOf" srcId="{F3414120-EC63-4F60-AA0C-B635F1E7C749}" destId="{01BEF026-022F-4196-8F5C-BD60426121C7}" srcOrd="0" destOrd="0" presId="urn:microsoft.com/office/officeart/2005/8/layout/cycle5"/>
    <dgm:cxn modelId="{02DC36AF-678D-45C3-AB22-7C17EE190DDD}" type="presOf" srcId="{722288E8-B3B4-45AC-AAA6-106626EF2467}" destId="{DC610F9E-06C7-4C2B-8823-5337CE5B32B7}" srcOrd="0" destOrd="0" presId="urn:microsoft.com/office/officeart/2005/8/layout/cycle5"/>
    <dgm:cxn modelId="{9FAE6AB9-20B5-42CC-BA77-65CE886D676E}" type="presOf" srcId="{DF7CD888-60AB-4B3C-983D-ED696771D4E3}" destId="{EA19FDAD-28BC-424B-B350-1CBC2209BB66}" srcOrd="0" destOrd="0" presId="urn:microsoft.com/office/officeart/2005/8/layout/cycle5"/>
    <dgm:cxn modelId="{4D475DC7-DC63-4BDD-B7BD-72C3945B45D6}" type="presOf" srcId="{30DC01CF-E397-44FD-AFE6-3C246B24851F}" destId="{2CEE9FA2-7829-41C4-9B94-4D2E0E20CB09}" srcOrd="0" destOrd="0" presId="urn:microsoft.com/office/officeart/2005/8/layout/cycle5"/>
    <dgm:cxn modelId="{7FF876D6-70D8-4C72-8242-0C60A327F4E0}" srcId="{DF7CD888-60AB-4B3C-983D-ED696771D4E3}" destId="{722288E8-B3B4-45AC-AAA6-106626EF2467}" srcOrd="2" destOrd="0" parTransId="{CEBE450C-879E-4E9E-9F03-AB35144968C4}" sibTransId="{629E690E-5F01-4013-AB5E-B7DB3AF6B220}"/>
    <dgm:cxn modelId="{F02D67DB-9358-42B7-BCF7-23415B30D127}" type="presOf" srcId="{629E690E-5F01-4013-AB5E-B7DB3AF6B220}" destId="{1F7A24A0-E69B-45E2-B039-BBC5DBB6A259}" srcOrd="0" destOrd="0" presId="urn:microsoft.com/office/officeart/2005/8/layout/cycle5"/>
    <dgm:cxn modelId="{FF7AC2E0-E132-48B8-B118-5E8C9C1F111D}" type="presOf" srcId="{00416CC1-194E-4062-9322-02F3D3111CF5}" destId="{BFF23154-D372-44CA-AC88-E1AE43ED7753}" srcOrd="0" destOrd="0" presId="urn:microsoft.com/office/officeart/2005/8/layout/cycle5"/>
    <dgm:cxn modelId="{98E0CFE2-995D-4EE2-A31D-C484DC4E9B4E}" srcId="{DF7CD888-60AB-4B3C-983D-ED696771D4E3}" destId="{9495E962-93F1-4965-9B52-D4344ED7860D}" srcOrd="1" destOrd="0" parTransId="{23EFC169-AEAD-4FB9-8A4B-2B633B538977}" sibTransId="{CBD1F81F-5159-4EC5-A400-1D1FBF274A75}"/>
    <dgm:cxn modelId="{940D1ED8-893D-4C34-BABF-11416521E53A}" type="presParOf" srcId="{EA19FDAD-28BC-424B-B350-1CBC2209BB66}" destId="{13F7B3F0-DEC1-45FE-B6AC-0A4582399CCB}" srcOrd="0" destOrd="0" presId="urn:microsoft.com/office/officeart/2005/8/layout/cycle5"/>
    <dgm:cxn modelId="{83C0F79B-5E6A-4D58-8750-48C6EF4A5D98}" type="presParOf" srcId="{EA19FDAD-28BC-424B-B350-1CBC2209BB66}" destId="{A74CDBC9-7BA2-4569-88F2-B33E9A3329B2}" srcOrd="1" destOrd="0" presId="urn:microsoft.com/office/officeart/2005/8/layout/cycle5"/>
    <dgm:cxn modelId="{33545FD0-AB49-4B75-B2B2-F6BE828D3B2C}" type="presParOf" srcId="{EA19FDAD-28BC-424B-B350-1CBC2209BB66}" destId="{01BEF026-022F-4196-8F5C-BD60426121C7}" srcOrd="2" destOrd="0" presId="urn:microsoft.com/office/officeart/2005/8/layout/cycle5"/>
    <dgm:cxn modelId="{AF766BB2-95E7-4417-B78B-CB01946CD2F9}" type="presParOf" srcId="{EA19FDAD-28BC-424B-B350-1CBC2209BB66}" destId="{071B0FF0-6B34-4F03-84B0-D6A022EAD7AC}" srcOrd="3" destOrd="0" presId="urn:microsoft.com/office/officeart/2005/8/layout/cycle5"/>
    <dgm:cxn modelId="{29888063-9064-4DBC-8131-52983AA2877F}" type="presParOf" srcId="{EA19FDAD-28BC-424B-B350-1CBC2209BB66}" destId="{ADED6DB2-7DA6-4EBA-9F86-3F2D9ED8A180}" srcOrd="4" destOrd="0" presId="urn:microsoft.com/office/officeart/2005/8/layout/cycle5"/>
    <dgm:cxn modelId="{4C124226-09D6-4443-A20C-5B387C379085}" type="presParOf" srcId="{EA19FDAD-28BC-424B-B350-1CBC2209BB66}" destId="{C85180C1-6487-442E-9D05-B9896E2E4DF1}" srcOrd="5" destOrd="0" presId="urn:microsoft.com/office/officeart/2005/8/layout/cycle5"/>
    <dgm:cxn modelId="{C384268F-234E-4A3C-9331-DF38CCD2EAB1}" type="presParOf" srcId="{EA19FDAD-28BC-424B-B350-1CBC2209BB66}" destId="{DC610F9E-06C7-4C2B-8823-5337CE5B32B7}" srcOrd="6" destOrd="0" presId="urn:microsoft.com/office/officeart/2005/8/layout/cycle5"/>
    <dgm:cxn modelId="{45C32668-DD0D-45D6-B699-255EB38078B7}" type="presParOf" srcId="{EA19FDAD-28BC-424B-B350-1CBC2209BB66}" destId="{2E0E959A-7B27-4253-BC77-93B03B4C581A}" srcOrd="7" destOrd="0" presId="urn:microsoft.com/office/officeart/2005/8/layout/cycle5"/>
    <dgm:cxn modelId="{148B7A1D-6514-4F32-BFBF-D145F9046ACB}" type="presParOf" srcId="{EA19FDAD-28BC-424B-B350-1CBC2209BB66}" destId="{1F7A24A0-E69B-45E2-B039-BBC5DBB6A259}" srcOrd="8" destOrd="0" presId="urn:microsoft.com/office/officeart/2005/8/layout/cycle5"/>
    <dgm:cxn modelId="{047E2410-6C0A-48A3-8B2B-65D047847440}" type="presParOf" srcId="{EA19FDAD-28BC-424B-B350-1CBC2209BB66}" destId="{2CEE9FA2-7829-41C4-9B94-4D2E0E20CB09}" srcOrd="9" destOrd="0" presId="urn:microsoft.com/office/officeart/2005/8/layout/cycle5"/>
    <dgm:cxn modelId="{8CC83003-248A-4D1E-94EC-8A6CD8152EEE}" type="presParOf" srcId="{EA19FDAD-28BC-424B-B350-1CBC2209BB66}" destId="{205034A1-BAD2-4A67-AE67-B8302A212367}" srcOrd="10" destOrd="0" presId="urn:microsoft.com/office/officeart/2005/8/layout/cycle5"/>
    <dgm:cxn modelId="{ABF8E644-F0E4-466B-9146-2A81565586F9}" type="presParOf" srcId="{EA19FDAD-28BC-424B-B350-1CBC2209BB66}" destId="{BFF23154-D372-44CA-AC88-E1AE43ED7753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1B8F8-22F8-4184-8879-70AB4A4008DE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73BE4BC-6BA4-4C5E-97B7-67A27128E3BA}">
      <dgm:prSet phldrT="[Texto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Creación de empresas</a:t>
          </a:r>
        </a:p>
      </dgm:t>
    </dgm:pt>
    <dgm:pt modelId="{C5044164-27D5-4345-91ED-2F39846BCE70}" type="parTrans" cxnId="{C01ABA2C-D971-4958-B2C2-72E3A480E2E2}">
      <dgm:prSet/>
      <dgm:spPr/>
      <dgm:t>
        <a:bodyPr/>
        <a:lstStyle/>
        <a:p>
          <a:endParaRPr lang="es-ES"/>
        </a:p>
      </dgm:t>
    </dgm:pt>
    <dgm:pt modelId="{93EF6B51-2E45-4BB6-8D6C-082D4BE3320C}" type="sibTrans" cxnId="{C01ABA2C-D971-4958-B2C2-72E3A480E2E2}">
      <dgm:prSet/>
      <dgm:spPr/>
      <dgm:t>
        <a:bodyPr/>
        <a:lstStyle/>
        <a:p>
          <a:endParaRPr lang="es-ES"/>
        </a:p>
      </dgm:t>
    </dgm:pt>
    <dgm:pt modelId="{4204335A-5932-4E03-BA21-4522DB607341}">
      <dgm:prSet phldrT="[Texto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Proyectos artísticos</a:t>
          </a:r>
        </a:p>
      </dgm:t>
    </dgm:pt>
    <dgm:pt modelId="{5E4A6D44-42EE-411B-A77B-4C822A5DC9A6}" type="parTrans" cxnId="{6BC43B2E-BA43-4AB7-9B44-BC71B3EF4483}">
      <dgm:prSet/>
      <dgm:spPr/>
      <dgm:t>
        <a:bodyPr/>
        <a:lstStyle/>
        <a:p>
          <a:endParaRPr lang="es-ES"/>
        </a:p>
      </dgm:t>
    </dgm:pt>
    <dgm:pt modelId="{9AD39E1F-95D1-46ED-8F79-8A27DEA63435}" type="sibTrans" cxnId="{6BC43B2E-BA43-4AB7-9B44-BC71B3EF4483}">
      <dgm:prSet/>
      <dgm:spPr/>
      <dgm:t>
        <a:bodyPr/>
        <a:lstStyle/>
        <a:p>
          <a:endParaRPr lang="es-ES"/>
        </a:p>
      </dgm:t>
    </dgm:pt>
    <dgm:pt modelId="{C47DF8DE-F82D-4798-9D0B-CBDBFF5D93DA}">
      <dgm:prSet phldrT="[Texto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500" dirty="0"/>
            <a:t>Pedir Ayuda</a:t>
          </a:r>
        </a:p>
      </dgm:t>
    </dgm:pt>
    <dgm:pt modelId="{94631E13-CA20-4123-98CE-465F25735A36}" type="parTrans" cxnId="{E98FD288-6107-49BF-8347-7BE718E45F0D}">
      <dgm:prSet/>
      <dgm:spPr/>
      <dgm:t>
        <a:bodyPr/>
        <a:lstStyle/>
        <a:p>
          <a:endParaRPr lang="es-ES"/>
        </a:p>
      </dgm:t>
    </dgm:pt>
    <dgm:pt modelId="{A04BDE68-BDC5-4DF8-96AD-78DAAD5AEC32}" type="sibTrans" cxnId="{E98FD288-6107-49BF-8347-7BE718E45F0D}">
      <dgm:prSet/>
      <dgm:spPr/>
      <dgm:t>
        <a:bodyPr/>
        <a:lstStyle/>
        <a:p>
          <a:endParaRPr lang="es-ES"/>
        </a:p>
      </dgm:t>
    </dgm:pt>
    <dgm:pt modelId="{89D64217-E117-4B25-8678-72EAC1E22E10}">
      <dgm:prSet phldrT="[Texto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500" dirty="0"/>
            <a:t>Proyectos Sociales</a:t>
          </a:r>
        </a:p>
      </dgm:t>
    </dgm:pt>
    <dgm:pt modelId="{BB6FD275-E64D-4C61-9945-80E9D0B4CFF3}" type="parTrans" cxnId="{4EBEB9FE-A001-4955-801D-0C8353112576}">
      <dgm:prSet/>
      <dgm:spPr/>
      <dgm:t>
        <a:bodyPr/>
        <a:lstStyle/>
        <a:p>
          <a:endParaRPr lang="es-ES"/>
        </a:p>
      </dgm:t>
    </dgm:pt>
    <dgm:pt modelId="{5CB9FD13-6DEA-430B-A8C9-98F9AF992D54}" type="sibTrans" cxnId="{4EBEB9FE-A001-4955-801D-0C8353112576}">
      <dgm:prSet/>
      <dgm:spPr/>
      <dgm:t>
        <a:bodyPr/>
        <a:lstStyle/>
        <a:p>
          <a:endParaRPr lang="es-ES"/>
        </a:p>
      </dgm:t>
    </dgm:pt>
    <dgm:pt modelId="{3582A676-4D5D-4465-B7CA-1E8C5B3249FD}">
      <dgm:prSet phldrT="[Texto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Alternativas Financiación Deudas</a:t>
          </a:r>
        </a:p>
      </dgm:t>
    </dgm:pt>
    <dgm:pt modelId="{8F0718C6-58D4-406E-81DB-F364FD1E29DF}" type="parTrans" cxnId="{38137EE9-1E53-4CA2-A628-2D1911118A9D}">
      <dgm:prSet/>
      <dgm:spPr/>
      <dgm:t>
        <a:bodyPr/>
        <a:lstStyle/>
        <a:p>
          <a:endParaRPr lang="es-ES"/>
        </a:p>
      </dgm:t>
    </dgm:pt>
    <dgm:pt modelId="{CF3DC6E8-3C58-4C5E-82C4-90773694B7EA}" type="sibTrans" cxnId="{38137EE9-1E53-4CA2-A628-2D1911118A9D}">
      <dgm:prSet/>
      <dgm:spPr/>
      <dgm:t>
        <a:bodyPr/>
        <a:lstStyle/>
        <a:p>
          <a:endParaRPr lang="es-ES"/>
        </a:p>
      </dgm:t>
    </dgm:pt>
    <dgm:pt modelId="{258C4D61-75B1-4929-9706-D204ABB6B636}">
      <dgm:prSet phldrT="[Texto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/>
            <a:t>Otros: Educación-Deportes</a:t>
          </a:r>
        </a:p>
      </dgm:t>
    </dgm:pt>
    <dgm:pt modelId="{5D241FBF-21F7-45FD-85C8-B6312E8804A5}" type="parTrans" cxnId="{12B79B1E-7D2E-40F3-89EA-22C50BB42E4A}">
      <dgm:prSet/>
      <dgm:spPr/>
      <dgm:t>
        <a:bodyPr/>
        <a:lstStyle/>
        <a:p>
          <a:endParaRPr lang="es-ES"/>
        </a:p>
      </dgm:t>
    </dgm:pt>
    <dgm:pt modelId="{7C3FC024-FA81-4FB8-9049-909C9BBBCC9B}" type="sibTrans" cxnId="{12B79B1E-7D2E-40F3-89EA-22C50BB42E4A}">
      <dgm:prSet/>
      <dgm:spPr/>
      <dgm:t>
        <a:bodyPr/>
        <a:lstStyle/>
        <a:p>
          <a:endParaRPr lang="es-ES"/>
        </a:p>
      </dgm:t>
    </dgm:pt>
    <dgm:pt modelId="{ACB1E409-51F4-48FD-BA3E-ECC70968C2AF}" type="pres">
      <dgm:prSet presAssocID="{EE31B8F8-22F8-4184-8879-70AB4A4008D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943D41-1571-449E-8A26-1D68A0BDC395}" type="pres">
      <dgm:prSet presAssocID="{773BE4BC-6BA4-4C5E-97B7-67A27128E3BA}" presName="vertOne" presStyleCnt="0"/>
      <dgm:spPr/>
    </dgm:pt>
    <dgm:pt modelId="{C806CAB9-A6F5-4F0D-969F-C13C0A7B43EA}" type="pres">
      <dgm:prSet presAssocID="{773BE4BC-6BA4-4C5E-97B7-67A27128E3BA}" presName="txOne" presStyleLbl="node0" presStyleIdx="0" presStyleCnt="1">
        <dgm:presLayoutVars>
          <dgm:chPref val="3"/>
        </dgm:presLayoutVars>
      </dgm:prSet>
      <dgm:spPr/>
    </dgm:pt>
    <dgm:pt modelId="{B8505C39-0E61-499C-81E0-1A8C302DA568}" type="pres">
      <dgm:prSet presAssocID="{773BE4BC-6BA4-4C5E-97B7-67A27128E3BA}" presName="parTransOne" presStyleCnt="0"/>
      <dgm:spPr/>
    </dgm:pt>
    <dgm:pt modelId="{24A5813C-CA2A-4A42-9A58-E5A29C5A2A85}" type="pres">
      <dgm:prSet presAssocID="{773BE4BC-6BA4-4C5E-97B7-67A27128E3BA}" presName="horzOne" presStyleCnt="0"/>
      <dgm:spPr/>
    </dgm:pt>
    <dgm:pt modelId="{401BBE22-24D1-456D-B6F7-30B86525A343}" type="pres">
      <dgm:prSet presAssocID="{4204335A-5932-4E03-BA21-4522DB607341}" presName="vertTwo" presStyleCnt="0"/>
      <dgm:spPr/>
    </dgm:pt>
    <dgm:pt modelId="{A0BC007F-3EF5-4929-A93B-EAACEF241AE4}" type="pres">
      <dgm:prSet presAssocID="{4204335A-5932-4E03-BA21-4522DB607341}" presName="txTwo" presStyleLbl="node2" presStyleIdx="0" presStyleCnt="2">
        <dgm:presLayoutVars>
          <dgm:chPref val="3"/>
        </dgm:presLayoutVars>
      </dgm:prSet>
      <dgm:spPr/>
    </dgm:pt>
    <dgm:pt modelId="{6748E0D9-CA33-4A8E-99BF-2C85DD3628D1}" type="pres">
      <dgm:prSet presAssocID="{4204335A-5932-4E03-BA21-4522DB607341}" presName="parTransTwo" presStyleCnt="0"/>
      <dgm:spPr/>
    </dgm:pt>
    <dgm:pt modelId="{C0F15758-C9BC-4C86-800C-C7EFA3AD5725}" type="pres">
      <dgm:prSet presAssocID="{4204335A-5932-4E03-BA21-4522DB607341}" presName="horzTwo" presStyleCnt="0"/>
      <dgm:spPr/>
    </dgm:pt>
    <dgm:pt modelId="{4022C5E4-BD20-43C8-8236-637F22A16908}" type="pres">
      <dgm:prSet presAssocID="{C47DF8DE-F82D-4798-9D0B-CBDBFF5D93DA}" presName="vertThree" presStyleCnt="0"/>
      <dgm:spPr/>
    </dgm:pt>
    <dgm:pt modelId="{676479F9-3761-4E45-BF8B-4693175B699D}" type="pres">
      <dgm:prSet presAssocID="{C47DF8DE-F82D-4798-9D0B-CBDBFF5D93DA}" presName="txThree" presStyleLbl="node3" presStyleIdx="0" presStyleCnt="3">
        <dgm:presLayoutVars>
          <dgm:chPref val="3"/>
        </dgm:presLayoutVars>
      </dgm:prSet>
      <dgm:spPr/>
    </dgm:pt>
    <dgm:pt modelId="{D5ECA03E-2F79-4B56-81C9-06B4DA178630}" type="pres">
      <dgm:prSet presAssocID="{C47DF8DE-F82D-4798-9D0B-CBDBFF5D93DA}" presName="horzThree" presStyleCnt="0"/>
      <dgm:spPr/>
    </dgm:pt>
    <dgm:pt modelId="{31F26BCE-417C-460B-B0E7-59A9BA60DDEF}" type="pres">
      <dgm:prSet presAssocID="{A04BDE68-BDC5-4DF8-96AD-78DAAD5AEC32}" presName="sibSpaceThree" presStyleCnt="0"/>
      <dgm:spPr/>
    </dgm:pt>
    <dgm:pt modelId="{4B283587-A65F-4A17-8E2E-0805C2ACB869}" type="pres">
      <dgm:prSet presAssocID="{89D64217-E117-4B25-8678-72EAC1E22E10}" presName="vertThree" presStyleCnt="0"/>
      <dgm:spPr/>
    </dgm:pt>
    <dgm:pt modelId="{A37843AD-CE75-435E-816E-05B923AA4BFC}" type="pres">
      <dgm:prSet presAssocID="{89D64217-E117-4B25-8678-72EAC1E22E10}" presName="txThree" presStyleLbl="node3" presStyleIdx="1" presStyleCnt="3">
        <dgm:presLayoutVars>
          <dgm:chPref val="3"/>
        </dgm:presLayoutVars>
      </dgm:prSet>
      <dgm:spPr/>
    </dgm:pt>
    <dgm:pt modelId="{EC361BD8-B7B1-4100-9EC9-18FD235EF970}" type="pres">
      <dgm:prSet presAssocID="{89D64217-E117-4B25-8678-72EAC1E22E10}" presName="horzThree" presStyleCnt="0"/>
      <dgm:spPr/>
    </dgm:pt>
    <dgm:pt modelId="{7D79804A-4792-438A-A157-421710F1E88F}" type="pres">
      <dgm:prSet presAssocID="{9AD39E1F-95D1-46ED-8F79-8A27DEA63435}" presName="sibSpaceTwo" presStyleCnt="0"/>
      <dgm:spPr/>
    </dgm:pt>
    <dgm:pt modelId="{B3F813F9-56DA-4E55-BDB2-B578F16C5FA9}" type="pres">
      <dgm:prSet presAssocID="{3582A676-4D5D-4465-B7CA-1E8C5B3249FD}" presName="vertTwo" presStyleCnt="0"/>
      <dgm:spPr/>
    </dgm:pt>
    <dgm:pt modelId="{52D5B3DE-9E3D-4C09-B0E7-E49288E388C8}" type="pres">
      <dgm:prSet presAssocID="{3582A676-4D5D-4465-B7CA-1E8C5B3249FD}" presName="txTwo" presStyleLbl="node2" presStyleIdx="1" presStyleCnt="2">
        <dgm:presLayoutVars>
          <dgm:chPref val="3"/>
        </dgm:presLayoutVars>
      </dgm:prSet>
      <dgm:spPr/>
    </dgm:pt>
    <dgm:pt modelId="{69C61455-248F-42B5-96BD-B21D8690D55C}" type="pres">
      <dgm:prSet presAssocID="{3582A676-4D5D-4465-B7CA-1E8C5B3249FD}" presName="parTransTwo" presStyleCnt="0"/>
      <dgm:spPr/>
    </dgm:pt>
    <dgm:pt modelId="{3F9190F2-086B-4164-A8BE-4C0B8558E068}" type="pres">
      <dgm:prSet presAssocID="{3582A676-4D5D-4465-B7CA-1E8C5B3249FD}" presName="horzTwo" presStyleCnt="0"/>
      <dgm:spPr/>
    </dgm:pt>
    <dgm:pt modelId="{113AB127-DD10-40EB-BE58-63156EBFE431}" type="pres">
      <dgm:prSet presAssocID="{258C4D61-75B1-4929-9706-D204ABB6B636}" presName="vertThree" presStyleCnt="0"/>
      <dgm:spPr/>
    </dgm:pt>
    <dgm:pt modelId="{7154AEED-7804-4A15-BF5B-39FFA603A3FF}" type="pres">
      <dgm:prSet presAssocID="{258C4D61-75B1-4929-9706-D204ABB6B636}" presName="txThree" presStyleLbl="node3" presStyleIdx="2" presStyleCnt="3">
        <dgm:presLayoutVars>
          <dgm:chPref val="3"/>
        </dgm:presLayoutVars>
      </dgm:prSet>
      <dgm:spPr/>
    </dgm:pt>
    <dgm:pt modelId="{3132DF02-2204-4E5E-8656-1F0147165837}" type="pres">
      <dgm:prSet presAssocID="{258C4D61-75B1-4929-9706-D204ABB6B636}" presName="horzThree" presStyleCnt="0"/>
      <dgm:spPr/>
    </dgm:pt>
  </dgm:ptLst>
  <dgm:cxnLst>
    <dgm:cxn modelId="{12B79B1E-7D2E-40F3-89EA-22C50BB42E4A}" srcId="{3582A676-4D5D-4465-B7CA-1E8C5B3249FD}" destId="{258C4D61-75B1-4929-9706-D204ABB6B636}" srcOrd="0" destOrd="0" parTransId="{5D241FBF-21F7-45FD-85C8-B6312E8804A5}" sibTransId="{7C3FC024-FA81-4FB8-9049-909C9BBBCC9B}"/>
    <dgm:cxn modelId="{0D908C29-F724-46C7-B236-7D4981355387}" type="presOf" srcId="{C47DF8DE-F82D-4798-9D0B-CBDBFF5D93DA}" destId="{676479F9-3761-4E45-BF8B-4693175B699D}" srcOrd="0" destOrd="0" presId="urn:microsoft.com/office/officeart/2005/8/layout/hierarchy4"/>
    <dgm:cxn modelId="{4F13B22A-6A17-409E-808F-62A101C57CC4}" type="presOf" srcId="{4204335A-5932-4E03-BA21-4522DB607341}" destId="{A0BC007F-3EF5-4929-A93B-EAACEF241AE4}" srcOrd="0" destOrd="0" presId="urn:microsoft.com/office/officeart/2005/8/layout/hierarchy4"/>
    <dgm:cxn modelId="{C01ABA2C-D971-4958-B2C2-72E3A480E2E2}" srcId="{EE31B8F8-22F8-4184-8879-70AB4A4008DE}" destId="{773BE4BC-6BA4-4C5E-97B7-67A27128E3BA}" srcOrd="0" destOrd="0" parTransId="{C5044164-27D5-4345-91ED-2F39846BCE70}" sibTransId="{93EF6B51-2E45-4BB6-8D6C-082D4BE3320C}"/>
    <dgm:cxn modelId="{6BC43B2E-BA43-4AB7-9B44-BC71B3EF4483}" srcId="{773BE4BC-6BA4-4C5E-97B7-67A27128E3BA}" destId="{4204335A-5932-4E03-BA21-4522DB607341}" srcOrd="0" destOrd="0" parTransId="{5E4A6D44-42EE-411B-A77B-4C822A5DC9A6}" sibTransId="{9AD39E1F-95D1-46ED-8F79-8A27DEA63435}"/>
    <dgm:cxn modelId="{0D94565E-0FC9-4ED2-88D6-EF5DBAE8559F}" type="presOf" srcId="{258C4D61-75B1-4929-9706-D204ABB6B636}" destId="{7154AEED-7804-4A15-BF5B-39FFA603A3FF}" srcOrd="0" destOrd="0" presId="urn:microsoft.com/office/officeart/2005/8/layout/hierarchy4"/>
    <dgm:cxn modelId="{E98FD288-6107-49BF-8347-7BE718E45F0D}" srcId="{4204335A-5932-4E03-BA21-4522DB607341}" destId="{C47DF8DE-F82D-4798-9D0B-CBDBFF5D93DA}" srcOrd="0" destOrd="0" parTransId="{94631E13-CA20-4123-98CE-465F25735A36}" sibTransId="{A04BDE68-BDC5-4DF8-96AD-78DAAD5AEC32}"/>
    <dgm:cxn modelId="{3D71B6A1-C1F2-49AB-A0DC-058C7CB8D453}" type="presOf" srcId="{89D64217-E117-4B25-8678-72EAC1E22E10}" destId="{A37843AD-CE75-435E-816E-05B923AA4BFC}" srcOrd="0" destOrd="0" presId="urn:microsoft.com/office/officeart/2005/8/layout/hierarchy4"/>
    <dgm:cxn modelId="{B1DA23A4-93B1-472A-8892-F8CC2E280E77}" type="presOf" srcId="{EE31B8F8-22F8-4184-8879-70AB4A4008DE}" destId="{ACB1E409-51F4-48FD-BA3E-ECC70968C2AF}" srcOrd="0" destOrd="0" presId="urn:microsoft.com/office/officeart/2005/8/layout/hierarchy4"/>
    <dgm:cxn modelId="{AD82F1D1-551B-44C6-8EA7-D6F9B4C5FCA8}" type="presOf" srcId="{3582A676-4D5D-4465-B7CA-1E8C5B3249FD}" destId="{52D5B3DE-9E3D-4C09-B0E7-E49288E388C8}" srcOrd="0" destOrd="0" presId="urn:microsoft.com/office/officeart/2005/8/layout/hierarchy4"/>
    <dgm:cxn modelId="{EB3AFBDD-46A5-44D4-9762-7FD3467929F0}" type="presOf" srcId="{773BE4BC-6BA4-4C5E-97B7-67A27128E3BA}" destId="{C806CAB9-A6F5-4F0D-969F-C13C0A7B43EA}" srcOrd="0" destOrd="0" presId="urn:microsoft.com/office/officeart/2005/8/layout/hierarchy4"/>
    <dgm:cxn modelId="{38137EE9-1E53-4CA2-A628-2D1911118A9D}" srcId="{773BE4BC-6BA4-4C5E-97B7-67A27128E3BA}" destId="{3582A676-4D5D-4465-B7CA-1E8C5B3249FD}" srcOrd="1" destOrd="0" parTransId="{8F0718C6-58D4-406E-81DB-F364FD1E29DF}" sibTransId="{CF3DC6E8-3C58-4C5E-82C4-90773694B7EA}"/>
    <dgm:cxn modelId="{4EBEB9FE-A001-4955-801D-0C8353112576}" srcId="{4204335A-5932-4E03-BA21-4522DB607341}" destId="{89D64217-E117-4B25-8678-72EAC1E22E10}" srcOrd="1" destOrd="0" parTransId="{BB6FD275-E64D-4C61-9945-80E9D0B4CFF3}" sibTransId="{5CB9FD13-6DEA-430B-A8C9-98F9AF992D54}"/>
    <dgm:cxn modelId="{97F0FD0C-384A-499F-9EF7-A8A952EECBD4}" type="presParOf" srcId="{ACB1E409-51F4-48FD-BA3E-ECC70968C2AF}" destId="{B9943D41-1571-449E-8A26-1D68A0BDC395}" srcOrd="0" destOrd="0" presId="urn:microsoft.com/office/officeart/2005/8/layout/hierarchy4"/>
    <dgm:cxn modelId="{E2302DA7-0074-4493-8716-F48264F2BDF6}" type="presParOf" srcId="{B9943D41-1571-449E-8A26-1D68A0BDC395}" destId="{C806CAB9-A6F5-4F0D-969F-C13C0A7B43EA}" srcOrd="0" destOrd="0" presId="urn:microsoft.com/office/officeart/2005/8/layout/hierarchy4"/>
    <dgm:cxn modelId="{1FB7EC4E-0C26-4099-8C5F-374CA004909F}" type="presParOf" srcId="{B9943D41-1571-449E-8A26-1D68A0BDC395}" destId="{B8505C39-0E61-499C-81E0-1A8C302DA568}" srcOrd="1" destOrd="0" presId="urn:microsoft.com/office/officeart/2005/8/layout/hierarchy4"/>
    <dgm:cxn modelId="{E48F4DA6-D076-4BA7-A210-737358762615}" type="presParOf" srcId="{B9943D41-1571-449E-8A26-1D68A0BDC395}" destId="{24A5813C-CA2A-4A42-9A58-E5A29C5A2A85}" srcOrd="2" destOrd="0" presId="urn:microsoft.com/office/officeart/2005/8/layout/hierarchy4"/>
    <dgm:cxn modelId="{1787C165-1D90-4DAD-836B-7EE172960EB5}" type="presParOf" srcId="{24A5813C-CA2A-4A42-9A58-E5A29C5A2A85}" destId="{401BBE22-24D1-456D-B6F7-30B86525A343}" srcOrd="0" destOrd="0" presId="urn:microsoft.com/office/officeart/2005/8/layout/hierarchy4"/>
    <dgm:cxn modelId="{FDFDFDE5-E179-4C97-B868-DD9E67E0DF0C}" type="presParOf" srcId="{401BBE22-24D1-456D-B6F7-30B86525A343}" destId="{A0BC007F-3EF5-4929-A93B-EAACEF241AE4}" srcOrd="0" destOrd="0" presId="urn:microsoft.com/office/officeart/2005/8/layout/hierarchy4"/>
    <dgm:cxn modelId="{FD94AFA8-E982-4B33-8883-E3CA4925CEBF}" type="presParOf" srcId="{401BBE22-24D1-456D-B6F7-30B86525A343}" destId="{6748E0D9-CA33-4A8E-99BF-2C85DD3628D1}" srcOrd="1" destOrd="0" presId="urn:microsoft.com/office/officeart/2005/8/layout/hierarchy4"/>
    <dgm:cxn modelId="{ED793D40-5D67-41AB-AAA1-ADF669BECE69}" type="presParOf" srcId="{401BBE22-24D1-456D-B6F7-30B86525A343}" destId="{C0F15758-C9BC-4C86-800C-C7EFA3AD5725}" srcOrd="2" destOrd="0" presId="urn:microsoft.com/office/officeart/2005/8/layout/hierarchy4"/>
    <dgm:cxn modelId="{D22D1654-4163-4BF1-AC96-B4671554C2FF}" type="presParOf" srcId="{C0F15758-C9BC-4C86-800C-C7EFA3AD5725}" destId="{4022C5E4-BD20-43C8-8236-637F22A16908}" srcOrd="0" destOrd="0" presId="urn:microsoft.com/office/officeart/2005/8/layout/hierarchy4"/>
    <dgm:cxn modelId="{94A7269F-6D84-4120-AC58-DEC65E182F51}" type="presParOf" srcId="{4022C5E4-BD20-43C8-8236-637F22A16908}" destId="{676479F9-3761-4E45-BF8B-4693175B699D}" srcOrd="0" destOrd="0" presId="urn:microsoft.com/office/officeart/2005/8/layout/hierarchy4"/>
    <dgm:cxn modelId="{15D2397A-FCBA-4288-B41B-C72074021602}" type="presParOf" srcId="{4022C5E4-BD20-43C8-8236-637F22A16908}" destId="{D5ECA03E-2F79-4B56-81C9-06B4DA178630}" srcOrd="1" destOrd="0" presId="urn:microsoft.com/office/officeart/2005/8/layout/hierarchy4"/>
    <dgm:cxn modelId="{573DF2A7-5049-4EF7-A3AD-4AF6F680FDD4}" type="presParOf" srcId="{C0F15758-C9BC-4C86-800C-C7EFA3AD5725}" destId="{31F26BCE-417C-460B-B0E7-59A9BA60DDEF}" srcOrd="1" destOrd="0" presId="urn:microsoft.com/office/officeart/2005/8/layout/hierarchy4"/>
    <dgm:cxn modelId="{D979E30C-311C-4AC3-9BF9-70481ABBA608}" type="presParOf" srcId="{C0F15758-C9BC-4C86-800C-C7EFA3AD5725}" destId="{4B283587-A65F-4A17-8E2E-0805C2ACB869}" srcOrd="2" destOrd="0" presId="urn:microsoft.com/office/officeart/2005/8/layout/hierarchy4"/>
    <dgm:cxn modelId="{C68DD9C4-9DBD-463F-91F3-DA153FF95456}" type="presParOf" srcId="{4B283587-A65F-4A17-8E2E-0805C2ACB869}" destId="{A37843AD-CE75-435E-816E-05B923AA4BFC}" srcOrd="0" destOrd="0" presId="urn:microsoft.com/office/officeart/2005/8/layout/hierarchy4"/>
    <dgm:cxn modelId="{0F891223-330D-44B7-AFFC-B26B4BFAF734}" type="presParOf" srcId="{4B283587-A65F-4A17-8E2E-0805C2ACB869}" destId="{EC361BD8-B7B1-4100-9EC9-18FD235EF970}" srcOrd="1" destOrd="0" presId="urn:microsoft.com/office/officeart/2005/8/layout/hierarchy4"/>
    <dgm:cxn modelId="{44F5BD10-1260-439A-B82A-2A9BA7FCBF9C}" type="presParOf" srcId="{24A5813C-CA2A-4A42-9A58-E5A29C5A2A85}" destId="{7D79804A-4792-438A-A157-421710F1E88F}" srcOrd="1" destOrd="0" presId="urn:microsoft.com/office/officeart/2005/8/layout/hierarchy4"/>
    <dgm:cxn modelId="{7DD4FDC0-E4A0-4735-86B2-E564654FBF67}" type="presParOf" srcId="{24A5813C-CA2A-4A42-9A58-E5A29C5A2A85}" destId="{B3F813F9-56DA-4E55-BDB2-B578F16C5FA9}" srcOrd="2" destOrd="0" presId="urn:microsoft.com/office/officeart/2005/8/layout/hierarchy4"/>
    <dgm:cxn modelId="{A1D5F3AA-51D0-4ABC-9182-B421079EA0EE}" type="presParOf" srcId="{B3F813F9-56DA-4E55-BDB2-B578F16C5FA9}" destId="{52D5B3DE-9E3D-4C09-B0E7-E49288E388C8}" srcOrd="0" destOrd="0" presId="urn:microsoft.com/office/officeart/2005/8/layout/hierarchy4"/>
    <dgm:cxn modelId="{EE5BC278-9B71-409E-8918-7538D6A9722A}" type="presParOf" srcId="{B3F813F9-56DA-4E55-BDB2-B578F16C5FA9}" destId="{69C61455-248F-42B5-96BD-B21D8690D55C}" srcOrd="1" destOrd="0" presId="urn:microsoft.com/office/officeart/2005/8/layout/hierarchy4"/>
    <dgm:cxn modelId="{90F4097A-B88F-4684-ACB4-5C63D811BE6F}" type="presParOf" srcId="{B3F813F9-56DA-4E55-BDB2-B578F16C5FA9}" destId="{3F9190F2-086B-4164-A8BE-4C0B8558E068}" srcOrd="2" destOrd="0" presId="urn:microsoft.com/office/officeart/2005/8/layout/hierarchy4"/>
    <dgm:cxn modelId="{7D8ED99B-B9E6-4F31-83ED-79446CEAEBFA}" type="presParOf" srcId="{3F9190F2-086B-4164-A8BE-4C0B8558E068}" destId="{113AB127-DD10-40EB-BE58-63156EBFE431}" srcOrd="0" destOrd="0" presId="urn:microsoft.com/office/officeart/2005/8/layout/hierarchy4"/>
    <dgm:cxn modelId="{D051DCC7-D371-4F1E-9675-C5D214577DD1}" type="presParOf" srcId="{113AB127-DD10-40EB-BE58-63156EBFE431}" destId="{7154AEED-7804-4A15-BF5B-39FFA603A3FF}" srcOrd="0" destOrd="0" presId="urn:microsoft.com/office/officeart/2005/8/layout/hierarchy4"/>
    <dgm:cxn modelId="{36820BF7-AD97-4EC4-A210-58403785E2A1}" type="presParOf" srcId="{113AB127-DD10-40EB-BE58-63156EBFE431}" destId="{3132DF02-2204-4E5E-8656-1F014716583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F56056-A4E5-443C-A802-92C3E5560F4A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E009D22-E3C5-48B4-934A-0C0980570621}">
      <dgm:prSet phldrT="[Texto]"/>
      <dgm:spPr/>
      <dgm:t>
        <a:bodyPr/>
        <a:lstStyle/>
        <a:p>
          <a:r>
            <a:rPr lang="es-ES" dirty="0"/>
            <a:t>No dejemos que el Cáncer de cerebro prohíba a </a:t>
          </a:r>
          <a:r>
            <a:rPr lang="es-ES" dirty="0" err="1"/>
            <a:t>Deanna</a:t>
          </a:r>
          <a:r>
            <a:rPr lang="es-ES" dirty="0"/>
            <a:t> ir a </a:t>
          </a:r>
          <a:r>
            <a:rPr lang="es-ES" dirty="0" err="1"/>
            <a:t>Hawaii</a:t>
          </a:r>
          <a:r>
            <a:rPr lang="es-ES" dirty="0"/>
            <a:t> con su hermana</a:t>
          </a:r>
        </a:p>
      </dgm:t>
    </dgm:pt>
    <dgm:pt modelId="{BC599C01-A565-4F62-9F10-E086B86BBB55}" type="parTrans" cxnId="{03559467-40CF-422C-8504-4CFE09C6FE7D}">
      <dgm:prSet/>
      <dgm:spPr/>
      <dgm:t>
        <a:bodyPr/>
        <a:lstStyle/>
        <a:p>
          <a:endParaRPr lang="es-ES"/>
        </a:p>
      </dgm:t>
    </dgm:pt>
    <dgm:pt modelId="{DF3FE17F-C7CA-4145-B721-36CE92D9D7B8}" type="sibTrans" cxnId="{03559467-40CF-422C-8504-4CFE09C6FE7D}">
      <dgm:prSet/>
      <dgm:spPr/>
      <dgm:t>
        <a:bodyPr/>
        <a:lstStyle/>
        <a:p>
          <a:endParaRPr lang="es-ES"/>
        </a:p>
      </dgm:t>
    </dgm:pt>
    <dgm:pt modelId="{D3ED0DDF-9D70-44C6-8FD6-A4D32A673821}">
      <dgm:prSet phldrT="[Texto]"/>
      <dgm:spPr/>
      <dgm:t>
        <a:bodyPr/>
        <a:lstStyle/>
        <a:p>
          <a:r>
            <a:rPr lang="es-ES" dirty="0"/>
            <a:t>Ayudemos a </a:t>
          </a:r>
          <a:r>
            <a:rPr lang="es-ES" dirty="0" err="1"/>
            <a:t>Deanna</a:t>
          </a:r>
          <a:r>
            <a:rPr lang="es-ES" dirty="0"/>
            <a:t> y </a:t>
          </a:r>
          <a:r>
            <a:rPr lang="es-ES" dirty="0" err="1"/>
            <a:t>Machella</a:t>
          </a:r>
          <a:r>
            <a:rPr lang="es-ES" dirty="0"/>
            <a:t> ir a </a:t>
          </a:r>
          <a:r>
            <a:rPr lang="es-ES" dirty="0" err="1"/>
            <a:t>Hawaii</a:t>
          </a:r>
          <a:endParaRPr lang="es-ES" dirty="0"/>
        </a:p>
      </dgm:t>
    </dgm:pt>
    <dgm:pt modelId="{A5D84DA5-F33B-4EDD-BE1C-395B0270D2FE}" type="parTrans" cxnId="{16248634-60D1-4169-BA8F-036DF012B5C1}">
      <dgm:prSet/>
      <dgm:spPr/>
      <dgm:t>
        <a:bodyPr/>
        <a:lstStyle/>
        <a:p>
          <a:endParaRPr lang="es-ES"/>
        </a:p>
      </dgm:t>
    </dgm:pt>
    <dgm:pt modelId="{BDFE7A72-1A7B-44F3-9297-AEED185876C4}" type="sibTrans" cxnId="{16248634-60D1-4169-BA8F-036DF012B5C1}">
      <dgm:prSet/>
      <dgm:spPr/>
      <dgm:t>
        <a:bodyPr/>
        <a:lstStyle/>
        <a:p>
          <a:endParaRPr lang="es-ES"/>
        </a:p>
      </dgm:t>
    </dgm:pt>
    <dgm:pt modelId="{71CC4E08-3CCD-43F1-A80C-8CCF9F593E77}" type="pres">
      <dgm:prSet presAssocID="{68F56056-A4E5-443C-A802-92C3E5560F4A}" presName="compositeShape" presStyleCnt="0">
        <dgm:presLayoutVars>
          <dgm:chMax val="2"/>
          <dgm:dir/>
          <dgm:resizeHandles val="exact"/>
        </dgm:presLayoutVars>
      </dgm:prSet>
      <dgm:spPr/>
    </dgm:pt>
    <dgm:pt modelId="{9EC85EAF-B2B4-4924-918A-83F1CE2A51EE}" type="pres">
      <dgm:prSet presAssocID="{68F56056-A4E5-443C-A802-92C3E5560F4A}" presName="divider" presStyleLbl="fgShp" presStyleIdx="0" presStyleCn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</dgm:pt>
    <dgm:pt modelId="{8EC9D587-FA84-414C-B5B5-FE168652749E}" type="pres">
      <dgm:prSet presAssocID="{AE009D22-E3C5-48B4-934A-0C0980570621}" presName="downArrow" presStyleLbl="node1" presStyleIdx="0" presStyleCnt="2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</dgm:pt>
    <dgm:pt modelId="{B00D7565-D6A1-46EC-B7FF-0B181B834413}" type="pres">
      <dgm:prSet presAssocID="{AE009D22-E3C5-48B4-934A-0C0980570621}" presName="downArrowText" presStyleLbl="revTx" presStyleIdx="0" presStyleCnt="2">
        <dgm:presLayoutVars>
          <dgm:bulletEnabled val="1"/>
        </dgm:presLayoutVars>
      </dgm:prSet>
      <dgm:spPr/>
    </dgm:pt>
    <dgm:pt modelId="{A6D77308-56D8-47F5-A0EC-73A8AAA25122}" type="pres">
      <dgm:prSet presAssocID="{D3ED0DDF-9D70-44C6-8FD6-A4D32A673821}" presName="upArrow" presStyleLbl="node1" presStyleIdx="1" presStyleCnt="2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</dgm:pt>
    <dgm:pt modelId="{F70F0F41-0EA0-4164-BEEE-17E7C552A741}" type="pres">
      <dgm:prSet presAssocID="{D3ED0DDF-9D70-44C6-8FD6-A4D32A673821}" presName="upArrowText" presStyleLbl="revTx" presStyleIdx="1" presStyleCnt="2" custLinFactNeighborY="-11264">
        <dgm:presLayoutVars>
          <dgm:bulletEnabled val="1"/>
        </dgm:presLayoutVars>
      </dgm:prSet>
      <dgm:spPr/>
    </dgm:pt>
  </dgm:ptLst>
  <dgm:cxnLst>
    <dgm:cxn modelId="{83DD3012-93DC-4952-9778-9D296187834A}" type="presOf" srcId="{68F56056-A4E5-443C-A802-92C3E5560F4A}" destId="{71CC4E08-3CCD-43F1-A80C-8CCF9F593E77}" srcOrd="0" destOrd="0" presId="urn:microsoft.com/office/officeart/2005/8/layout/arrow3"/>
    <dgm:cxn modelId="{16248634-60D1-4169-BA8F-036DF012B5C1}" srcId="{68F56056-A4E5-443C-A802-92C3E5560F4A}" destId="{D3ED0DDF-9D70-44C6-8FD6-A4D32A673821}" srcOrd="1" destOrd="0" parTransId="{A5D84DA5-F33B-4EDD-BE1C-395B0270D2FE}" sibTransId="{BDFE7A72-1A7B-44F3-9297-AEED185876C4}"/>
    <dgm:cxn modelId="{03559467-40CF-422C-8504-4CFE09C6FE7D}" srcId="{68F56056-A4E5-443C-A802-92C3E5560F4A}" destId="{AE009D22-E3C5-48B4-934A-0C0980570621}" srcOrd="0" destOrd="0" parTransId="{BC599C01-A565-4F62-9F10-E086B86BBB55}" sibTransId="{DF3FE17F-C7CA-4145-B721-36CE92D9D7B8}"/>
    <dgm:cxn modelId="{2D42A6D4-AC84-424B-AF97-D0E06EEF4AD0}" type="presOf" srcId="{D3ED0DDF-9D70-44C6-8FD6-A4D32A673821}" destId="{F70F0F41-0EA0-4164-BEEE-17E7C552A741}" srcOrd="0" destOrd="0" presId="urn:microsoft.com/office/officeart/2005/8/layout/arrow3"/>
    <dgm:cxn modelId="{94DEF5FA-35A7-4A01-A07C-6DC2EFEBF73B}" type="presOf" srcId="{AE009D22-E3C5-48B4-934A-0C0980570621}" destId="{B00D7565-D6A1-46EC-B7FF-0B181B834413}" srcOrd="0" destOrd="0" presId="urn:microsoft.com/office/officeart/2005/8/layout/arrow3"/>
    <dgm:cxn modelId="{4C8A7DA0-9124-4A48-B3B0-4210A6DA25BE}" type="presParOf" srcId="{71CC4E08-3CCD-43F1-A80C-8CCF9F593E77}" destId="{9EC85EAF-B2B4-4924-918A-83F1CE2A51EE}" srcOrd="0" destOrd="0" presId="urn:microsoft.com/office/officeart/2005/8/layout/arrow3"/>
    <dgm:cxn modelId="{5F815A51-02F8-492E-A809-3CEF1297A477}" type="presParOf" srcId="{71CC4E08-3CCD-43F1-A80C-8CCF9F593E77}" destId="{8EC9D587-FA84-414C-B5B5-FE168652749E}" srcOrd="1" destOrd="0" presId="urn:microsoft.com/office/officeart/2005/8/layout/arrow3"/>
    <dgm:cxn modelId="{5928E788-3215-43F6-BF00-D0AB0AF0AFDF}" type="presParOf" srcId="{71CC4E08-3CCD-43F1-A80C-8CCF9F593E77}" destId="{B00D7565-D6A1-46EC-B7FF-0B181B834413}" srcOrd="2" destOrd="0" presId="urn:microsoft.com/office/officeart/2005/8/layout/arrow3"/>
    <dgm:cxn modelId="{CEFCDBD7-6CE5-460D-9A9E-E36533B9F4F9}" type="presParOf" srcId="{71CC4E08-3CCD-43F1-A80C-8CCF9F593E77}" destId="{A6D77308-56D8-47F5-A0EC-73A8AAA25122}" srcOrd="3" destOrd="0" presId="urn:microsoft.com/office/officeart/2005/8/layout/arrow3"/>
    <dgm:cxn modelId="{99CCF857-0A1E-4454-8E94-2A6BF3228FBB}" type="presParOf" srcId="{71CC4E08-3CCD-43F1-A80C-8CCF9F593E77}" destId="{F70F0F41-0EA0-4164-BEEE-17E7C552A741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1104EA-8FE6-4F39-94E5-A2731F888B6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1EFDFA2-5D31-42F2-9F85-F1B47E870FBF}">
      <dgm:prSet phldrT="[Texto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CREAR UNA CAMPAÑA</a:t>
          </a:r>
        </a:p>
      </dgm:t>
    </dgm:pt>
    <dgm:pt modelId="{4F2EAFF2-8323-41D9-B6C8-48F325596A76}" type="parTrans" cxnId="{3FC7C0D7-817B-4255-BC93-75552104EB52}">
      <dgm:prSet/>
      <dgm:spPr/>
      <dgm:t>
        <a:bodyPr/>
        <a:lstStyle/>
        <a:p>
          <a:endParaRPr lang="es-CO"/>
        </a:p>
      </dgm:t>
    </dgm:pt>
    <dgm:pt modelId="{EABC1A38-369B-4090-AD1C-8A80582C1BC4}" type="sibTrans" cxnId="{3FC7C0D7-817B-4255-BC93-75552104EB52}">
      <dgm:prSet/>
      <dgm:spPr/>
      <dgm:t>
        <a:bodyPr/>
        <a:lstStyle/>
        <a:p>
          <a:endParaRPr lang="es-CO"/>
        </a:p>
      </dgm:t>
    </dgm:pt>
    <dgm:pt modelId="{EA38CAB7-A2DE-464A-A338-CFEE02D59FFF}">
      <dgm:prSet phldrT="[Tex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CREAR UN VIDEO</a:t>
          </a:r>
        </a:p>
      </dgm:t>
    </dgm:pt>
    <dgm:pt modelId="{933D7282-6C01-4788-B9E5-F50DE08EA527}" type="parTrans" cxnId="{481525EB-0131-48F4-88E8-95E5814B9DF7}">
      <dgm:prSet/>
      <dgm:spPr/>
      <dgm:t>
        <a:bodyPr/>
        <a:lstStyle/>
        <a:p>
          <a:endParaRPr lang="es-CO"/>
        </a:p>
      </dgm:t>
    </dgm:pt>
    <dgm:pt modelId="{C1CBBBB6-4E19-42EA-81DC-2A5121AF0D35}" type="sibTrans" cxnId="{481525EB-0131-48F4-88E8-95E5814B9DF7}">
      <dgm:prSet/>
      <dgm:spPr/>
      <dgm:t>
        <a:bodyPr/>
        <a:lstStyle/>
        <a:p>
          <a:endParaRPr lang="es-CO"/>
        </a:p>
      </dgm:t>
    </dgm:pt>
    <dgm:pt modelId="{7D7388EA-A74D-4394-BA11-C26046512F9B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>
              <a:solidFill>
                <a:schemeClr val="bg1"/>
              </a:solidFill>
            </a:rPr>
            <a:t>SELECCIONAR UNA PLATAFORMA</a:t>
          </a:r>
          <a:endParaRPr lang="es-CO" dirty="0">
            <a:solidFill>
              <a:schemeClr val="bg1"/>
            </a:solidFill>
          </a:endParaRPr>
        </a:p>
      </dgm:t>
    </dgm:pt>
    <dgm:pt modelId="{91F725F1-69EB-4E8A-A13F-EEE014FD8CC4}" type="parTrans" cxnId="{9DBFF857-55BD-4E02-9F1C-E3CC7A3B2C7F}">
      <dgm:prSet/>
      <dgm:spPr/>
      <dgm:t>
        <a:bodyPr/>
        <a:lstStyle/>
        <a:p>
          <a:endParaRPr lang="es-CO"/>
        </a:p>
      </dgm:t>
    </dgm:pt>
    <dgm:pt modelId="{C95297FA-937C-4AFA-B78C-3E43286CE600}" type="sibTrans" cxnId="{9DBFF857-55BD-4E02-9F1C-E3CC7A3B2C7F}">
      <dgm:prSet/>
      <dgm:spPr/>
      <dgm:t>
        <a:bodyPr/>
        <a:lstStyle/>
        <a:p>
          <a:endParaRPr lang="es-CO"/>
        </a:p>
      </dgm:t>
    </dgm:pt>
    <dgm:pt modelId="{25F43EA0-687F-4B3D-B7C3-202D6848EA29}" type="pres">
      <dgm:prSet presAssocID="{211104EA-8FE6-4F39-94E5-A2731F888B6A}" presName="diagram" presStyleCnt="0">
        <dgm:presLayoutVars>
          <dgm:dir/>
          <dgm:resizeHandles val="exact"/>
        </dgm:presLayoutVars>
      </dgm:prSet>
      <dgm:spPr/>
    </dgm:pt>
    <dgm:pt modelId="{410BE772-D863-4DC1-B08F-EBFA2E0300DD}" type="pres">
      <dgm:prSet presAssocID="{7D7388EA-A74D-4394-BA11-C26046512F9B}" presName="node" presStyleLbl="node1" presStyleIdx="0" presStyleCnt="3">
        <dgm:presLayoutVars>
          <dgm:bulletEnabled val="1"/>
        </dgm:presLayoutVars>
      </dgm:prSet>
      <dgm:spPr/>
    </dgm:pt>
    <dgm:pt modelId="{752FEBE4-C9A1-4235-A793-2FB8A4197A0A}" type="pres">
      <dgm:prSet presAssocID="{C95297FA-937C-4AFA-B78C-3E43286CE600}" presName="sibTrans" presStyleCnt="0"/>
      <dgm:spPr/>
    </dgm:pt>
    <dgm:pt modelId="{A10C91AD-F1F6-4FCF-A52D-5F72D42E6F53}" type="pres">
      <dgm:prSet presAssocID="{51EFDFA2-5D31-42F2-9F85-F1B47E870FBF}" presName="node" presStyleLbl="node1" presStyleIdx="1" presStyleCnt="3">
        <dgm:presLayoutVars>
          <dgm:bulletEnabled val="1"/>
        </dgm:presLayoutVars>
      </dgm:prSet>
      <dgm:spPr/>
    </dgm:pt>
    <dgm:pt modelId="{6A596CAF-1C25-4368-AC37-22986417A3F6}" type="pres">
      <dgm:prSet presAssocID="{EABC1A38-369B-4090-AD1C-8A80582C1BC4}" presName="sibTrans" presStyleCnt="0"/>
      <dgm:spPr/>
    </dgm:pt>
    <dgm:pt modelId="{7A021E2E-AA4E-4202-AD3D-5C8D1862766F}" type="pres">
      <dgm:prSet presAssocID="{EA38CAB7-A2DE-464A-A338-CFEE02D59FFF}" presName="node" presStyleLbl="node1" presStyleIdx="2" presStyleCnt="3">
        <dgm:presLayoutVars>
          <dgm:bulletEnabled val="1"/>
        </dgm:presLayoutVars>
      </dgm:prSet>
      <dgm:spPr/>
    </dgm:pt>
  </dgm:ptLst>
  <dgm:cxnLst>
    <dgm:cxn modelId="{9DBFF857-55BD-4E02-9F1C-E3CC7A3B2C7F}" srcId="{211104EA-8FE6-4F39-94E5-A2731F888B6A}" destId="{7D7388EA-A74D-4394-BA11-C26046512F9B}" srcOrd="0" destOrd="0" parTransId="{91F725F1-69EB-4E8A-A13F-EEE014FD8CC4}" sibTransId="{C95297FA-937C-4AFA-B78C-3E43286CE600}"/>
    <dgm:cxn modelId="{72979D7C-6765-4E0F-8C2A-BEA6CD284436}" type="presOf" srcId="{211104EA-8FE6-4F39-94E5-A2731F888B6A}" destId="{25F43EA0-687F-4B3D-B7C3-202D6848EA29}" srcOrd="0" destOrd="0" presId="urn:microsoft.com/office/officeart/2005/8/layout/default"/>
    <dgm:cxn modelId="{AAB37EA0-CC04-4C51-BD0A-59829F4F2F52}" type="presOf" srcId="{EA38CAB7-A2DE-464A-A338-CFEE02D59FFF}" destId="{7A021E2E-AA4E-4202-AD3D-5C8D1862766F}" srcOrd="0" destOrd="0" presId="urn:microsoft.com/office/officeart/2005/8/layout/default"/>
    <dgm:cxn modelId="{8EE920D5-70D2-4BB7-BE64-929DA8584C97}" type="presOf" srcId="{7D7388EA-A74D-4394-BA11-C26046512F9B}" destId="{410BE772-D863-4DC1-B08F-EBFA2E0300DD}" srcOrd="0" destOrd="0" presId="urn:microsoft.com/office/officeart/2005/8/layout/default"/>
    <dgm:cxn modelId="{3FC7C0D7-817B-4255-BC93-75552104EB52}" srcId="{211104EA-8FE6-4F39-94E5-A2731F888B6A}" destId="{51EFDFA2-5D31-42F2-9F85-F1B47E870FBF}" srcOrd="1" destOrd="0" parTransId="{4F2EAFF2-8323-41D9-B6C8-48F325596A76}" sibTransId="{EABC1A38-369B-4090-AD1C-8A80582C1BC4}"/>
    <dgm:cxn modelId="{481525EB-0131-48F4-88E8-95E5814B9DF7}" srcId="{211104EA-8FE6-4F39-94E5-A2731F888B6A}" destId="{EA38CAB7-A2DE-464A-A338-CFEE02D59FFF}" srcOrd="2" destOrd="0" parTransId="{933D7282-6C01-4788-B9E5-F50DE08EA527}" sibTransId="{C1CBBBB6-4E19-42EA-81DC-2A5121AF0D35}"/>
    <dgm:cxn modelId="{F72E3EF8-59E6-4F17-A171-76782CADE933}" type="presOf" srcId="{51EFDFA2-5D31-42F2-9F85-F1B47E870FBF}" destId="{A10C91AD-F1F6-4FCF-A52D-5F72D42E6F53}" srcOrd="0" destOrd="0" presId="urn:microsoft.com/office/officeart/2005/8/layout/default"/>
    <dgm:cxn modelId="{98BFF86B-F76D-4A61-B5E4-588092ACD8CC}" type="presParOf" srcId="{25F43EA0-687F-4B3D-B7C3-202D6848EA29}" destId="{410BE772-D863-4DC1-B08F-EBFA2E0300DD}" srcOrd="0" destOrd="0" presId="urn:microsoft.com/office/officeart/2005/8/layout/default"/>
    <dgm:cxn modelId="{96FF1DB5-0ED4-466D-8B64-8D9D1CA43631}" type="presParOf" srcId="{25F43EA0-687F-4B3D-B7C3-202D6848EA29}" destId="{752FEBE4-C9A1-4235-A793-2FB8A4197A0A}" srcOrd="1" destOrd="0" presId="urn:microsoft.com/office/officeart/2005/8/layout/default"/>
    <dgm:cxn modelId="{9CB4F969-5A25-4DA2-A748-0AC7FB0F9268}" type="presParOf" srcId="{25F43EA0-687F-4B3D-B7C3-202D6848EA29}" destId="{A10C91AD-F1F6-4FCF-A52D-5F72D42E6F53}" srcOrd="2" destOrd="0" presId="urn:microsoft.com/office/officeart/2005/8/layout/default"/>
    <dgm:cxn modelId="{8B0A0DD7-E185-4018-B20C-ABF94B7BC694}" type="presParOf" srcId="{25F43EA0-687F-4B3D-B7C3-202D6848EA29}" destId="{6A596CAF-1C25-4368-AC37-22986417A3F6}" srcOrd="3" destOrd="0" presId="urn:microsoft.com/office/officeart/2005/8/layout/default"/>
    <dgm:cxn modelId="{6BD913C0-8661-4E9E-A9DF-F86619593B37}" type="presParOf" srcId="{25F43EA0-687F-4B3D-B7C3-202D6848EA29}" destId="{7A021E2E-AA4E-4202-AD3D-5C8D1862766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EC7F00-4157-4785-B122-0BDC681E23DB}" type="doc">
      <dgm:prSet loTypeId="urn:microsoft.com/office/officeart/2005/8/layout/arrow1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60C6055-3064-4602-BF38-56F6F7C28263}">
      <dgm:prSet phldrT="[Texto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REWARDS CROWDFUNDING</a:t>
          </a:r>
        </a:p>
      </dgm:t>
    </dgm:pt>
    <dgm:pt modelId="{5A1BDE60-2BE6-4B55-9213-9A07DA91E9EE}" type="parTrans" cxnId="{E85639DE-CF61-42CF-8964-E822CA704F4C}">
      <dgm:prSet/>
      <dgm:spPr/>
      <dgm:t>
        <a:bodyPr/>
        <a:lstStyle/>
        <a:p>
          <a:endParaRPr lang="es-CO"/>
        </a:p>
      </dgm:t>
    </dgm:pt>
    <dgm:pt modelId="{6FD89D54-8DCD-40B1-A196-A96EF69CD4BA}" type="sibTrans" cxnId="{E85639DE-CF61-42CF-8964-E822CA704F4C}">
      <dgm:prSet/>
      <dgm:spPr/>
      <dgm:t>
        <a:bodyPr/>
        <a:lstStyle/>
        <a:p>
          <a:endParaRPr lang="es-CO"/>
        </a:p>
      </dgm:t>
    </dgm:pt>
    <dgm:pt modelId="{7F7D5241-DAD4-4575-B620-49FD72A37ECA}">
      <dgm:prSet phldrT="[Texto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O" dirty="0"/>
            <a:t>EQUITY CROWDFUNDING</a:t>
          </a:r>
        </a:p>
      </dgm:t>
    </dgm:pt>
    <dgm:pt modelId="{4B1FABCC-21F6-4D94-A4D2-64A2E4D89B1A}" type="parTrans" cxnId="{07545881-352D-4762-8556-85C11F1023A7}">
      <dgm:prSet/>
      <dgm:spPr/>
      <dgm:t>
        <a:bodyPr/>
        <a:lstStyle/>
        <a:p>
          <a:endParaRPr lang="es-CO"/>
        </a:p>
      </dgm:t>
    </dgm:pt>
    <dgm:pt modelId="{005C6A8A-0C19-4296-BCC7-17CC52C21759}" type="sibTrans" cxnId="{07545881-352D-4762-8556-85C11F1023A7}">
      <dgm:prSet/>
      <dgm:spPr/>
      <dgm:t>
        <a:bodyPr/>
        <a:lstStyle/>
        <a:p>
          <a:endParaRPr lang="es-CO"/>
        </a:p>
      </dgm:t>
    </dgm:pt>
    <dgm:pt modelId="{906B769D-F465-4BAD-991E-0726590EC22F}" type="pres">
      <dgm:prSet presAssocID="{14EC7F00-4157-4785-B122-0BDC681E23DB}" presName="cycle" presStyleCnt="0">
        <dgm:presLayoutVars>
          <dgm:dir/>
          <dgm:resizeHandles val="exact"/>
        </dgm:presLayoutVars>
      </dgm:prSet>
      <dgm:spPr/>
    </dgm:pt>
    <dgm:pt modelId="{DE671734-FB20-4635-8E04-63508CA1333F}" type="pres">
      <dgm:prSet presAssocID="{560C6055-3064-4602-BF38-56F6F7C28263}" presName="arrow" presStyleLbl="node1" presStyleIdx="0" presStyleCnt="2">
        <dgm:presLayoutVars>
          <dgm:bulletEnabled val="1"/>
        </dgm:presLayoutVars>
      </dgm:prSet>
      <dgm:spPr/>
    </dgm:pt>
    <dgm:pt modelId="{B2F32B47-CE04-4F40-89CF-440B71F4CA76}" type="pres">
      <dgm:prSet presAssocID="{7F7D5241-DAD4-4575-B620-49FD72A37ECA}" presName="arrow" presStyleLbl="node1" presStyleIdx="1" presStyleCnt="2">
        <dgm:presLayoutVars>
          <dgm:bulletEnabled val="1"/>
        </dgm:presLayoutVars>
      </dgm:prSet>
      <dgm:spPr/>
    </dgm:pt>
  </dgm:ptLst>
  <dgm:cxnLst>
    <dgm:cxn modelId="{0E905112-FAB4-4D72-AD8D-EE7E34230A54}" type="presOf" srcId="{7F7D5241-DAD4-4575-B620-49FD72A37ECA}" destId="{B2F32B47-CE04-4F40-89CF-440B71F4CA76}" srcOrd="0" destOrd="0" presId="urn:microsoft.com/office/officeart/2005/8/layout/arrow1"/>
    <dgm:cxn modelId="{4B7AFE66-F124-4285-95D4-8DA566AC4179}" type="presOf" srcId="{14EC7F00-4157-4785-B122-0BDC681E23DB}" destId="{906B769D-F465-4BAD-991E-0726590EC22F}" srcOrd="0" destOrd="0" presId="urn:microsoft.com/office/officeart/2005/8/layout/arrow1"/>
    <dgm:cxn modelId="{07545881-352D-4762-8556-85C11F1023A7}" srcId="{14EC7F00-4157-4785-B122-0BDC681E23DB}" destId="{7F7D5241-DAD4-4575-B620-49FD72A37ECA}" srcOrd="1" destOrd="0" parTransId="{4B1FABCC-21F6-4D94-A4D2-64A2E4D89B1A}" sibTransId="{005C6A8A-0C19-4296-BCC7-17CC52C21759}"/>
    <dgm:cxn modelId="{480F5AB0-74A8-4580-94EF-F386B5C1021B}" type="presOf" srcId="{560C6055-3064-4602-BF38-56F6F7C28263}" destId="{DE671734-FB20-4635-8E04-63508CA1333F}" srcOrd="0" destOrd="0" presId="urn:microsoft.com/office/officeart/2005/8/layout/arrow1"/>
    <dgm:cxn modelId="{E85639DE-CF61-42CF-8964-E822CA704F4C}" srcId="{14EC7F00-4157-4785-B122-0BDC681E23DB}" destId="{560C6055-3064-4602-BF38-56F6F7C28263}" srcOrd="0" destOrd="0" parTransId="{5A1BDE60-2BE6-4B55-9213-9A07DA91E9EE}" sibTransId="{6FD89D54-8DCD-40B1-A196-A96EF69CD4BA}"/>
    <dgm:cxn modelId="{AD6F0C79-45CF-4783-9A8E-A371341C80F5}" type="presParOf" srcId="{906B769D-F465-4BAD-991E-0726590EC22F}" destId="{DE671734-FB20-4635-8E04-63508CA1333F}" srcOrd="0" destOrd="0" presId="urn:microsoft.com/office/officeart/2005/8/layout/arrow1"/>
    <dgm:cxn modelId="{BAACD9B1-938B-4A1B-BCC9-04A1BD2913B0}" type="presParOf" srcId="{906B769D-F465-4BAD-991E-0726590EC22F}" destId="{B2F32B47-CE04-4F40-89CF-440B71F4CA76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465F9B-21B4-4D43-9BA0-2648A2D67883}" type="doc">
      <dgm:prSet loTypeId="urn:microsoft.com/office/officeart/2005/8/layout/default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0D31901F-0BAF-42D8-BA6C-603E588257A7}">
      <dgm:prSet phldrT="[Texto]"/>
      <dgm:spPr/>
      <dgm:t>
        <a:bodyPr/>
        <a:lstStyle/>
        <a:p>
          <a:r>
            <a:rPr lang="es-ES" dirty="0"/>
            <a:t>CAMPAÑA 40-90 DÍAS</a:t>
          </a:r>
        </a:p>
      </dgm:t>
    </dgm:pt>
    <dgm:pt modelId="{D87C1AA6-87EE-46D5-8A2A-460302304AA0}" type="parTrans" cxnId="{B0133D50-FF0E-4F3C-82E7-C56BA71818D7}">
      <dgm:prSet/>
      <dgm:spPr/>
      <dgm:t>
        <a:bodyPr/>
        <a:lstStyle/>
        <a:p>
          <a:endParaRPr lang="es-ES"/>
        </a:p>
      </dgm:t>
    </dgm:pt>
    <dgm:pt modelId="{00A63411-F108-4625-807D-F45B35213876}" type="sibTrans" cxnId="{B0133D50-FF0E-4F3C-82E7-C56BA71818D7}">
      <dgm:prSet/>
      <dgm:spPr/>
      <dgm:t>
        <a:bodyPr/>
        <a:lstStyle/>
        <a:p>
          <a:endParaRPr lang="es-ES"/>
        </a:p>
      </dgm:t>
    </dgm:pt>
    <dgm:pt modelId="{9928EF58-44B9-4193-BE68-532B3E2E0240}">
      <dgm:prSet phldrT="[Texto]"/>
      <dgm:spPr/>
      <dgm:t>
        <a:bodyPr/>
        <a:lstStyle/>
        <a:p>
          <a:r>
            <a:rPr lang="es-ES" dirty="0"/>
            <a:t>MAYORÍA SE DEBE COMPLETAR EL RECAUDO</a:t>
          </a:r>
        </a:p>
      </dgm:t>
    </dgm:pt>
    <dgm:pt modelId="{ADB555A2-B614-4713-9B9B-98A62D36D4ED}" type="parTrans" cxnId="{1E8847CC-38DB-489B-A4FF-7B37211ADF85}">
      <dgm:prSet/>
      <dgm:spPr/>
      <dgm:t>
        <a:bodyPr/>
        <a:lstStyle/>
        <a:p>
          <a:endParaRPr lang="es-ES"/>
        </a:p>
      </dgm:t>
    </dgm:pt>
    <dgm:pt modelId="{022BC9A6-3662-4141-87B9-E20A49DE311C}" type="sibTrans" cxnId="{1E8847CC-38DB-489B-A4FF-7B37211ADF85}">
      <dgm:prSet/>
      <dgm:spPr/>
      <dgm:t>
        <a:bodyPr/>
        <a:lstStyle/>
        <a:p>
          <a:endParaRPr lang="es-ES"/>
        </a:p>
      </dgm:t>
    </dgm:pt>
    <dgm:pt modelId="{B131006A-87D7-42FD-B1E2-DBC9C0D35440}">
      <dgm:prSet phldrT="[Texto]"/>
      <dgm:spPr/>
      <dgm:t>
        <a:bodyPr/>
        <a:lstStyle/>
        <a:p>
          <a:r>
            <a:rPr lang="es-ES" dirty="0"/>
            <a:t>COMISIÓN</a:t>
          </a:r>
        </a:p>
        <a:p>
          <a:r>
            <a:rPr lang="es-ES" dirty="0"/>
            <a:t>1%-8%</a:t>
          </a:r>
        </a:p>
      </dgm:t>
    </dgm:pt>
    <dgm:pt modelId="{62341661-17D2-4CF9-964A-CC8A58B22353}" type="parTrans" cxnId="{84FEF380-86E6-450B-91BB-8BA08E847CA7}">
      <dgm:prSet/>
      <dgm:spPr/>
      <dgm:t>
        <a:bodyPr/>
        <a:lstStyle/>
        <a:p>
          <a:endParaRPr lang="es-ES"/>
        </a:p>
      </dgm:t>
    </dgm:pt>
    <dgm:pt modelId="{251D4809-62B6-4BD5-B5E6-0863148DE155}" type="sibTrans" cxnId="{84FEF380-86E6-450B-91BB-8BA08E847CA7}">
      <dgm:prSet/>
      <dgm:spPr/>
      <dgm:t>
        <a:bodyPr/>
        <a:lstStyle/>
        <a:p>
          <a:endParaRPr lang="es-ES"/>
        </a:p>
      </dgm:t>
    </dgm:pt>
    <dgm:pt modelId="{DEA162C8-E93F-497F-970D-A5F81F0076B8}" type="pres">
      <dgm:prSet presAssocID="{CD465F9B-21B4-4D43-9BA0-2648A2D67883}" presName="diagram" presStyleCnt="0">
        <dgm:presLayoutVars>
          <dgm:dir/>
          <dgm:resizeHandles val="exact"/>
        </dgm:presLayoutVars>
      </dgm:prSet>
      <dgm:spPr/>
    </dgm:pt>
    <dgm:pt modelId="{350F824E-2CF8-47DD-A77A-B5324CE9A1B0}" type="pres">
      <dgm:prSet presAssocID="{0D31901F-0BAF-42D8-BA6C-603E588257A7}" presName="node" presStyleLbl="node1" presStyleIdx="0" presStyleCnt="3">
        <dgm:presLayoutVars>
          <dgm:bulletEnabled val="1"/>
        </dgm:presLayoutVars>
      </dgm:prSet>
      <dgm:spPr/>
    </dgm:pt>
    <dgm:pt modelId="{7930C170-4F80-4B44-8858-17EAB368CF87}" type="pres">
      <dgm:prSet presAssocID="{00A63411-F108-4625-807D-F45B35213876}" presName="sibTrans" presStyleCnt="0"/>
      <dgm:spPr/>
    </dgm:pt>
    <dgm:pt modelId="{45101462-A53B-41EB-AD50-8F2194972463}" type="pres">
      <dgm:prSet presAssocID="{9928EF58-44B9-4193-BE68-532B3E2E0240}" presName="node" presStyleLbl="node1" presStyleIdx="1" presStyleCnt="3">
        <dgm:presLayoutVars>
          <dgm:bulletEnabled val="1"/>
        </dgm:presLayoutVars>
      </dgm:prSet>
      <dgm:spPr/>
    </dgm:pt>
    <dgm:pt modelId="{4213C65B-B464-4437-926D-266905A474E5}" type="pres">
      <dgm:prSet presAssocID="{022BC9A6-3662-4141-87B9-E20A49DE311C}" presName="sibTrans" presStyleCnt="0"/>
      <dgm:spPr/>
    </dgm:pt>
    <dgm:pt modelId="{F13153CD-9D46-44F9-A601-11A3E815F834}" type="pres">
      <dgm:prSet presAssocID="{B131006A-87D7-42FD-B1E2-DBC9C0D35440}" presName="node" presStyleLbl="node1" presStyleIdx="2" presStyleCnt="3">
        <dgm:presLayoutVars>
          <dgm:bulletEnabled val="1"/>
        </dgm:presLayoutVars>
      </dgm:prSet>
      <dgm:spPr/>
    </dgm:pt>
  </dgm:ptLst>
  <dgm:cxnLst>
    <dgm:cxn modelId="{A170956E-19DC-4DBB-BAC8-36590CD317DE}" type="presOf" srcId="{CD465F9B-21B4-4D43-9BA0-2648A2D67883}" destId="{DEA162C8-E93F-497F-970D-A5F81F0076B8}" srcOrd="0" destOrd="0" presId="urn:microsoft.com/office/officeart/2005/8/layout/default"/>
    <dgm:cxn modelId="{B0133D50-FF0E-4F3C-82E7-C56BA71818D7}" srcId="{CD465F9B-21B4-4D43-9BA0-2648A2D67883}" destId="{0D31901F-0BAF-42D8-BA6C-603E588257A7}" srcOrd="0" destOrd="0" parTransId="{D87C1AA6-87EE-46D5-8A2A-460302304AA0}" sibTransId="{00A63411-F108-4625-807D-F45B35213876}"/>
    <dgm:cxn modelId="{84FEF380-86E6-450B-91BB-8BA08E847CA7}" srcId="{CD465F9B-21B4-4D43-9BA0-2648A2D67883}" destId="{B131006A-87D7-42FD-B1E2-DBC9C0D35440}" srcOrd="2" destOrd="0" parTransId="{62341661-17D2-4CF9-964A-CC8A58B22353}" sibTransId="{251D4809-62B6-4BD5-B5E6-0863148DE155}"/>
    <dgm:cxn modelId="{B05F658B-9BAB-4BE7-9AA5-4A2E5AEAE185}" type="presOf" srcId="{9928EF58-44B9-4193-BE68-532B3E2E0240}" destId="{45101462-A53B-41EB-AD50-8F2194972463}" srcOrd="0" destOrd="0" presId="urn:microsoft.com/office/officeart/2005/8/layout/default"/>
    <dgm:cxn modelId="{1E8847CC-38DB-489B-A4FF-7B37211ADF85}" srcId="{CD465F9B-21B4-4D43-9BA0-2648A2D67883}" destId="{9928EF58-44B9-4193-BE68-532B3E2E0240}" srcOrd="1" destOrd="0" parTransId="{ADB555A2-B614-4713-9B9B-98A62D36D4ED}" sibTransId="{022BC9A6-3662-4141-87B9-E20A49DE311C}"/>
    <dgm:cxn modelId="{087865E7-7BAE-42A7-8E94-365675869524}" type="presOf" srcId="{0D31901F-0BAF-42D8-BA6C-603E588257A7}" destId="{350F824E-2CF8-47DD-A77A-B5324CE9A1B0}" srcOrd="0" destOrd="0" presId="urn:microsoft.com/office/officeart/2005/8/layout/default"/>
    <dgm:cxn modelId="{C7F71DF0-BE79-442D-8AB0-EE6EB3C15714}" type="presOf" srcId="{B131006A-87D7-42FD-B1E2-DBC9C0D35440}" destId="{F13153CD-9D46-44F9-A601-11A3E815F834}" srcOrd="0" destOrd="0" presId="urn:microsoft.com/office/officeart/2005/8/layout/default"/>
    <dgm:cxn modelId="{C7F745EF-B272-4BB3-8E67-9949406BF9F0}" type="presParOf" srcId="{DEA162C8-E93F-497F-970D-A5F81F0076B8}" destId="{350F824E-2CF8-47DD-A77A-B5324CE9A1B0}" srcOrd="0" destOrd="0" presId="urn:microsoft.com/office/officeart/2005/8/layout/default"/>
    <dgm:cxn modelId="{D562C9CE-02F5-439B-8783-AD5BEF047A06}" type="presParOf" srcId="{DEA162C8-E93F-497F-970D-A5F81F0076B8}" destId="{7930C170-4F80-4B44-8858-17EAB368CF87}" srcOrd="1" destOrd="0" presId="urn:microsoft.com/office/officeart/2005/8/layout/default"/>
    <dgm:cxn modelId="{2C575956-FFB7-4CFF-9947-5CACAF159C5D}" type="presParOf" srcId="{DEA162C8-E93F-497F-970D-A5F81F0076B8}" destId="{45101462-A53B-41EB-AD50-8F2194972463}" srcOrd="2" destOrd="0" presId="urn:microsoft.com/office/officeart/2005/8/layout/default"/>
    <dgm:cxn modelId="{0C5089D6-AEA0-4BAC-AA97-A198463855C5}" type="presParOf" srcId="{DEA162C8-E93F-497F-970D-A5F81F0076B8}" destId="{4213C65B-B464-4437-926D-266905A474E5}" srcOrd="3" destOrd="0" presId="urn:microsoft.com/office/officeart/2005/8/layout/default"/>
    <dgm:cxn modelId="{1238E038-2F28-4DBE-AA8F-A5BF31B43BE7}" type="presParOf" srcId="{DEA162C8-E93F-497F-970D-A5F81F0076B8}" destId="{F13153CD-9D46-44F9-A601-11A3E815F83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6E0F3-0A98-4F7E-88BF-9CCBF80B098C}">
      <dsp:nvSpPr>
        <dsp:cNvPr id="0" name=""/>
        <dsp:cNvSpPr/>
      </dsp:nvSpPr>
      <dsp:spPr>
        <a:xfrm>
          <a:off x="511" y="501906"/>
          <a:ext cx="1992959" cy="1195775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Suministros Circulares</a:t>
          </a:r>
        </a:p>
      </dsp:txBody>
      <dsp:txXfrm>
        <a:off x="511" y="501906"/>
        <a:ext cx="1992959" cy="1195775"/>
      </dsp:txXfrm>
    </dsp:sp>
    <dsp:sp modelId="{9E9E8F08-E8C2-4357-8F25-6286F4A20E78}">
      <dsp:nvSpPr>
        <dsp:cNvPr id="0" name=""/>
        <dsp:cNvSpPr/>
      </dsp:nvSpPr>
      <dsp:spPr>
        <a:xfrm>
          <a:off x="2192766" y="501906"/>
          <a:ext cx="1992959" cy="1195775"/>
        </a:xfrm>
        <a:prstGeom prst="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Recuperación de los recursos</a:t>
          </a:r>
        </a:p>
      </dsp:txBody>
      <dsp:txXfrm>
        <a:off x="2192766" y="501906"/>
        <a:ext cx="1992959" cy="1195775"/>
      </dsp:txXfrm>
    </dsp:sp>
    <dsp:sp modelId="{7A339856-EE12-4444-A313-0B042D232CAE}">
      <dsp:nvSpPr>
        <dsp:cNvPr id="0" name=""/>
        <dsp:cNvSpPr/>
      </dsp:nvSpPr>
      <dsp:spPr>
        <a:xfrm>
          <a:off x="511" y="1896978"/>
          <a:ext cx="1992959" cy="1195775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Prolongación Vida Útil</a:t>
          </a:r>
        </a:p>
      </dsp:txBody>
      <dsp:txXfrm>
        <a:off x="511" y="1896978"/>
        <a:ext cx="1992959" cy="1195775"/>
      </dsp:txXfrm>
    </dsp:sp>
    <dsp:sp modelId="{9BEAE909-BC93-4471-A40C-419117470F38}">
      <dsp:nvSpPr>
        <dsp:cNvPr id="0" name=""/>
        <dsp:cNvSpPr/>
      </dsp:nvSpPr>
      <dsp:spPr>
        <a:xfrm>
          <a:off x="2192766" y="1896978"/>
          <a:ext cx="1992959" cy="1195775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Uso Compartido</a:t>
          </a:r>
        </a:p>
      </dsp:txBody>
      <dsp:txXfrm>
        <a:off x="2192766" y="1896978"/>
        <a:ext cx="1992959" cy="1195775"/>
      </dsp:txXfrm>
    </dsp:sp>
    <dsp:sp modelId="{10C216CF-F322-45E4-86EE-7A105E7A4612}">
      <dsp:nvSpPr>
        <dsp:cNvPr id="0" name=""/>
        <dsp:cNvSpPr/>
      </dsp:nvSpPr>
      <dsp:spPr>
        <a:xfrm>
          <a:off x="1096638" y="3292050"/>
          <a:ext cx="1992959" cy="1195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Producto como servicio</a:t>
          </a:r>
        </a:p>
      </dsp:txBody>
      <dsp:txXfrm>
        <a:off x="1096638" y="3292050"/>
        <a:ext cx="1992959" cy="11957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0020A-5AF5-4F65-9973-06658BD026A2}">
      <dsp:nvSpPr>
        <dsp:cNvPr id="0" name=""/>
        <dsp:cNvSpPr/>
      </dsp:nvSpPr>
      <dsp:spPr>
        <a:xfrm>
          <a:off x="3284610" y="2613158"/>
          <a:ext cx="1938066" cy="1938066"/>
        </a:xfrm>
        <a:prstGeom prst="ellipse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CROWD FUNDING</a:t>
          </a:r>
        </a:p>
      </dsp:txBody>
      <dsp:txXfrm>
        <a:off x="3568433" y="2896981"/>
        <a:ext cx="1370420" cy="1370420"/>
      </dsp:txXfrm>
    </dsp:sp>
    <dsp:sp modelId="{5CF638E1-6AD7-41DB-9202-C377640257FC}">
      <dsp:nvSpPr>
        <dsp:cNvPr id="0" name=""/>
        <dsp:cNvSpPr/>
      </dsp:nvSpPr>
      <dsp:spPr>
        <a:xfrm rot="10800000">
          <a:off x="1408972" y="3306017"/>
          <a:ext cx="1772478" cy="55234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C3A1590B-6424-4D57-9458-1FD1A082DBAA}">
      <dsp:nvSpPr>
        <dsp:cNvPr id="0" name=""/>
        <dsp:cNvSpPr/>
      </dsp:nvSpPr>
      <dsp:spPr>
        <a:xfrm>
          <a:off x="488390" y="2845726"/>
          <a:ext cx="1841163" cy="147293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DONACIONES</a:t>
          </a:r>
        </a:p>
      </dsp:txBody>
      <dsp:txXfrm>
        <a:off x="531531" y="2888867"/>
        <a:ext cx="1754881" cy="1386648"/>
      </dsp:txXfrm>
    </dsp:sp>
    <dsp:sp modelId="{5B2BE0F9-141B-4727-B263-0E2AA37BE205}">
      <dsp:nvSpPr>
        <dsp:cNvPr id="0" name=""/>
        <dsp:cNvSpPr/>
      </dsp:nvSpPr>
      <dsp:spPr>
        <a:xfrm rot="13500000">
          <a:off x="1982583" y="1921196"/>
          <a:ext cx="1772478" cy="55234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AAC0629D-FF96-48CE-8263-F8AFBF6F8BF2}">
      <dsp:nvSpPr>
        <dsp:cNvPr id="0" name=""/>
        <dsp:cNvSpPr/>
      </dsp:nvSpPr>
      <dsp:spPr>
        <a:xfrm>
          <a:off x="1321575" y="834239"/>
          <a:ext cx="1841163" cy="147293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PARTICIPACIÓN</a:t>
          </a:r>
        </a:p>
      </dsp:txBody>
      <dsp:txXfrm>
        <a:off x="1364716" y="877380"/>
        <a:ext cx="1754881" cy="1386648"/>
      </dsp:txXfrm>
    </dsp:sp>
    <dsp:sp modelId="{69686D80-480B-47EE-B192-560AAB291835}">
      <dsp:nvSpPr>
        <dsp:cNvPr id="0" name=""/>
        <dsp:cNvSpPr/>
      </dsp:nvSpPr>
      <dsp:spPr>
        <a:xfrm rot="16200000">
          <a:off x="3367404" y="1347584"/>
          <a:ext cx="1772478" cy="55234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01B96044-CA9C-4283-960F-18CEC134113E}">
      <dsp:nvSpPr>
        <dsp:cNvPr id="0" name=""/>
        <dsp:cNvSpPr/>
      </dsp:nvSpPr>
      <dsp:spPr>
        <a:xfrm>
          <a:off x="3333062" y="1054"/>
          <a:ext cx="1841163" cy="147293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UTILIDADES</a:t>
          </a:r>
        </a:p>
      </dsp:txBody>
      <dsp:txXfrm>
        <a:off x="3376203" y="44195"/>
        <a:ext cx="1754881" cy="1386648"/>
      </dsp:txXfrm>
    </dsp:sp>
    <dsp:sp modelId="{B1EE587E-985C-4A9B-A20B-6BC00F2A14C9}">
      <dsp:nvSpPr>
        <dsp:cNvPr id="0" name=""/>
        <dsp:cNvSpPr/>
      </dsp:nvSpPr>
      <dsp:spPr>
        <a:xfrm rot="18900000">
          <a:off x="4752225" y="1921196"/>
          <a:ext cx="1772478" cy="55234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</dsp:sp>
    <dsp:sp modelId="{0EB3C552-0334-43FB-A77F-1848ABA31A68}">
      <dsp:nvSpPr>
        <dsp:cNvPr id="0" name=""/>
        <dsp:cNvSpPr/>
      </dsp:nvSpPr>
      <dsp:spPr>
        <a:xfrm>
          <a:off x="5344549" y="834239"/>
          <a:ext cx="1841163" cy="147293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PRÉSTAMOS</a:t>
          </a:r>
        </a:p>
      </dsp:txBody>
      <dsp:txXfrm>
        <a:off x="5387690" y="877380"/>
        <a:ext cx="1754881" cy="1386648"/>
      </dsp:txXfrm>
    </dsp:sp>
    <dsp:sp modelId="{C86F8F37-7C1A-4EA2-AFC1-2499A94373E1}">
      <dsp:nvSpPr>
        <dsp:cNvPr id="0" name=""/>
        <dsp:cNvSpPr/>
      </dsp:nvSpPr>
      <dsp:spPr>
        <a:xfrm>
          <a:off x="5325837" y="3306017"/>
          <a:ext cx="1772478" cy="55234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</dsp:sp>
    <dsp:sp modelId="{7AACAE3B-D398-4EB1-8D06-03C0B8954B2C}">
      <dsp:nvSpPr>
        <dsp:cNvPr id="0" name=""/>
        <dsp:cNvSpPr/>
      </dsp:nvSpPr>
      <dsp:spPr>
        <a:xfrm>
          <a:off x="6177734" y="2845726"/>
          <a:ext cx="1841163" cy="147293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RECOMPENSA</a:t>
          </a:r>
        </a:p>
      </dsp:txBody>
      <dsp:txXfrm>
        <a:off x="6220875" y="2888867"/>
        <a:ext cx="1754881" cy="1386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7B3F0-DEC1-45FE-B6AC-0A4582399CCB}">
      <dsp:nvSpPr>
        <dsp:cNvPr id="0" name=""/>
        <dsp:cNvSpPr/>
      </dsp:nvSpPr>
      <dsp:spPr>
        <a:xfrm>
          <a:off x="3417567" y="536"/>
          <a:ext cx="1805825" cy="1173786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CRISIS FINANCIERA</a:t>
          </a:r>
        </a:p>
      </dsp:txBody>
      <dsp:txXfrm>
        <a:off x="3474867" y="57836"/>
        <a:ext cx="1691225" cy="1059186"/>
      </dsp:txXfrm>
    </dsp:sp>
    <dsp:sp modelId="{01BEF026-022F-4196-8F5C-BD60426121C7}">
      <dsp:nvSpPr>
        <dsp:cNvPr id="0" name=""/>
        <dsp:cNvSpPr/>
      </dsp:nvSpPr>
      <dsp:spPr>
        <a:xfrm>
          <a:off x="2379741" y="587429"/>
          <a:ext cx="3881476" cy="3881476"/>
        </a:xfrm>
        <a:custGeom>
          <a:avLst/>
          <a:gdLst/>
          <a:ahLst/>
          <a:cxnLst/>
          <a:rect l="0" t="0" r="0" b="0"/>
          <a:pathLst>
            <a:path>
              <a:moveTo>
                <a:pt x="3093381" y="379367"/>
              </a:moveTo>
              <a:arcTo wR="1940738" hR="1940738" stAng="18386140" swAng="163513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0FF0-6B34-4F03-84B0-D6A022EAD7AC}">
      <dsp:nvSpPr>
        <dsp:cNvPr id="0" name=""/>
        <dsp:cNvSpPr/>
      </dsp:nvSpPr>
      <dsp:spPr>
        <a:xfrm>
          <a:off x="5358305" y="1941274"/>
          <a:ext cx="1805825" cy="1173786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ECONOMÍA COLABORATIVA</a:t>
          </a:r>
        </a:p>
      </dsp:txBody>
      <dsp:txXfrm>
        <a:off x="5415605" y="1998574"/>
        <a:ext cx="1691225" cy="1059186"/>
      </dsp:txXfrm>
    </dsp:sp>
    <dsp:sp modelId="{C85180C1-6487-442E-9D05-B9896E2E4DF1}">
      <dsp:nvSpPr>
        <dsp:cNvPr id="0" name=""/>
        <dsp:cNvSpPr/>
      </dsp:nvSpPr>
      <dsp:spPr>
        <a:xfrm>
          <a:off x="2379741" y="587429"/>
          <a:ext cx="3881476" cy="3881476"/>
        </a:xfrm>
        <a:custGeom>
          <a:avLst/>
          <a:gdLst/>
          <a:ahLst/>
          <a:cxnLst/>
          <a:rect l="0" t="0" r="0" b="0"/>
          <a:pathLst>
            <a:path>
              <a:moveTo>
                <a:pt x="3680403" y="2800988"/>
              </a:moveTo>
              <a:arcTo wR="1940738" hR="1940738" stAng="1578722" swAng="163513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10F9E-06C7-4C2B-8823-5337CE5B32B7}">
      <dsp:nvSpPr>
        <dsp:cNvPr id="0" name=""/>
        <dsp:cNvSpPr/>
      </dsp:nvSpPr>
      <dsp:spPr>
        <a:xfrm>
          <a:off x="3417567" y="3882012"/>
          <a:ext cx="1805825" cy="1173786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PLATAFORMAS CROWD FUNDING</a:t>
          </a:r>
        </a:p>
      </dsp:txBody>
      <dsp:txXfrm>
        <a:off x="3474867" y="3939312"/>
        <a:ext cx="1691225" cy="1059186"/>
      </dsp:txXfrm>
    </dsp:sp>
    <dsp:sp modelId="{1F7A24A0-E69B-45E2-B039-BBC5DBB6A259}">
      <dsp:nvSpPr>
        <dsp:cNvPr id="0" name=""/>
        <dsp:cNvSpPr/>
      </dsp:nvSpPr>
      <dsp:spPr>
        <a:xfrm>
          <a:off x="2379741" y="587429"/>
          <a:ext cx="3881476" cy="3881476"/>
        </a:xfrm>
        <a:custGeom>
          <a:avLst/>
          <a:gdLst/>
          <a:ahLst/>
          <a:cxnLst/>
          <a:rect l="0" t="0" r="0" b="0"/>
          <a:pathLst>
            <a:path>
              <a:moveTo>
                <a:pt x="788095" y="3502109"/>
              </a:moveTo>
              <a:arcTo wR="1940738" hR="1940738" stAng="7586140" swAng="163513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EE9FA2-7829-41C4-9B94-4D2E0E20CB09}">
      <dsp:nvSpPr>
        <dsp:cNvPr id="0" name=""/>
        <dsp:cNvSpPr/>
      </dsp:nvSpPr>
      <dsp:spPr>
        <a:xfrm>
          <a:off x="1476828" y="1941274"/>
          <a:ext cx="1805825" cy="1173786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REDES SOCIALES</a:t>
          </a:r>
        </a:p>
      </dsp:txBody>
      <dsp:txXfrm>
        <a:off x="1534128" y="1998574"/>
        <a:ext cx="1691225" cy="1059186"/>
      </dsp:txXfrm>
    </dsp:sp>
    <dsp:sp modelId="{BFF23154-D372-44CA-AC88-E1AE43ED7753}">
      <dsp:nvSpPr>
        <dsp:cNvPr id="0" name=""/>
        <dsp:cNvSpPr/>
      </dsp:nvSpPr>
      <dsp:spPr>
        <a:xfrm>
          <a:off x="2379741" y="587429"/>
          <a:ext cx="3881476" cy="3881476"/>
        </a:xfrm>
        <a:custGeom>
          <a:avLst/>
          <a:gdLst/>
          <a:ahLst/>
          <a:cxnLst/>
          <a:rect l="0" t="0" r="0" b="0"/>
          <a:pathLst>
            <a:path>
              <a:moveTo>
                <a:pt x="201073" y="1080487"/>
              </a:moveTo>
              <a:arcTo wR="1940738" hR="1940738" stAng="12378722" swAng="163513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6CAB9-A6F5-4F0D-969F-C13C0A7B43EA}">
      <dsp:nvSpPr>
        <dsp:cNvPr id="0" name=""/>
        <dsp:cNvSpPr/>
      </dsp:nvSpPr>
      <dsp:spPr>
        <a:xfrm>
          <a:off x="842" y="2653"/>
          <a:ext cx="7343130" cy="121434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300" kern="1200" dirty="0"/>
            <a:t>Creación de empresas</a:t>
          </a:r>
        </a:p>
      </dsp:txBody>
      <dsp:txXfrm>
        <a:off x="36409" y="38220"/>
        <a:ext cx="7271996" cy="1143211"/>
      </dsp:txXfrm>
    </dsp:sp>
    <dsp:sp modelId="{A0BC007F-3EF5-4929-A93B-EAACEF241AE4}">
      <dsp:nvSpPr>
        <dsp:cNvPr id="0" name=""/>
        <dsp:cNvSpPr/>
      </dsp:nvSpPr>
      <dsp:spPr>
        <a:xfrm>
          <a:off x="842" y="1344931"/>
          <a:ext cx="4796760" cy="121434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Proyectos artísticos</a:t>
          </a:r>
        </a:p>
      </dsp:txBody>
      <dsp:txXfrm>
        <a:off x="36409" y="1380498"/>
        <a:ext cx="4725626" cy="1143211"/>
      </dsp:txXfrm>
    </dsp:sp>
    <dsp:sp modelId="{676479F9-3761-4E45-BF8B-4693175B699D}">
      <dsp:nvSpPr>
        <dsp:cNvPr id="0" name=""/>
        <dsp:cNvSpPr/>
      </dsp:nvSpPr>
      <dsp:spPr>
        <a:xfrm>
          <a:off x="842" y="2687208"/>
          <a:ext cx="2349050" cy="121434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Pedir Ayuda</a:t>
          </a:r>
        </a:p>
      </dsp:txBody>
      <dsp:txXfrm>
        <a:off x="36409" y="2722775"/>
        <a:ext cx="2277916" cy="1143211"/>
      </dsp:txXfrm>
    </dsp:sp>
    <dsp:sp modelId="{A37843AD-CE75-435E-816E-05B923AA4BFC}">
      <dsp:nvSpPr>
        <dsp:cNvPr id="0" name=""/>
        <dsp:cNvSpPr/>
      </dsp:nvSpPr>
      <dsp:spPr>
        <a:xfrm>
          <a:off x="2448552" y="2687208"/>
          <a:ext cx="2349050" cy="121434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Proyectos Sociales</a:t>
          </a:r>
        </a:p>
      </dsp:txBody>
      <dsp:txXfrm>
        <a:off x="2484119" y="2722775"/>
        <a:ext cx="2277916" cy="1143211"/>
      </dsp:txXfrm>
    </dsp:sp>
    <dsp:sp modelId="{52D5B3DE-9E3D-4C09-B0E7-E49288E388C8}">
      <dsp:nvSpPr>
        <dsp:cNvPr id="0" name=""/>
        <dsp:cNvSpPr/>
      </dsp:nvSpPr>
      <dsp:spPr>
        <a:xfrm>
          <a:off x="4994923" y="1344931"/>
          <a:ext cx="2349050" cy="121434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Alternativas Financiación Deudas</a:t>
          </a:r>
        </a:p>
      </dsp:txBody>
      <dsp:txXfrm>
        <a:off x="5030490" y="1380498"/>
        <a:ext cx="2277916" cy="1143211"/>
      </dsp:txXfrm>
    </dsp:sp>
    <dsp:sp modelId="{7154AEED-7804-4A15-BF5B-39FFA603A3FF}">
      <dsp:nvSpPr>
        <dsp:cNvPr id="0" name=""/>
        <dsp:cNvSpPr/>
      </dsp:nvSpPr>
      <dsp:spPr>
        <a:xfrm>
          <a:off x="4994923" y="2687208"/>
          <a:ext cx="2349050" cy="121434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Otros: Educación-Deportes</a:t>
          </a:r>
        </a:p>
      </dsp:txBody>
      <dsp:txXfrm>
        <a:off x="5030490" y="2722775"/>
        <a:ext cx="2277916" cy="11432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85EAF-B2B4-4924-918A-83F1CE2A51EE}">
      <dsp:nvSpPr>
        <dsp:cNvPr id="0" name=""/>
        <dsp:cNvSpPr/>
      </dsp:nvSpPr>
      <dsp:spPr>
        <a:xfrm rot="21300000">
          <a:off x="25664" y="1902240"/>
          <a:ext cx="8311942" cy="951842"/>
        </a:xfrm>
        <a:prstGeom prst="mathMinus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8EC9D587-FA84-414C-B5B5-FE168652749E}">
      <dsp:nvSpPr>
        <dsp:cNvPr id="0" name=""/>
        <dsp:cNvSpPr/>
      </dsp:nvSpPr>
      <dsp:spPr>
        <a:xfrm>
          <a:off x="1003592" y="237816"/>
          <a:ext cx="2508981" cy="1902529"/>
        </a:xfrm>
        <a:prstGeom prst="downArrow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</dsp:sp>
    <dsp:sp modelId="{B00D7565-D6A1-46EC-B7FF-0B181B834413}">
      <dsp:nvSpPr>
        <dsp:cNvPr id="0" name=""/>
        <dsp:cNvSpPr/>
      </dsp:nvSpPr>
      <dsp:spPr>
        <a:xfrm>
          <a:off x="4432534" y="0"/>
          <a:ext cx="2676247" cy="199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No dejemos que el Cáncer de cerebro prohíba a </a:t>
          </a:r>
          <a:r>
            <a:rPr lang="es-ES" sz="2200" kern="1200" dirty="0" err="1"/>
            <a:t>Deanna</a:t>
          </a:r>
          <a:r>
            <a:rPr lang="es-ES" sz="2200" kern="1200" dirty="0"/>
            <a:t> ir a </a:t>
          </a:r>
          <a:r>
            <a:rPr lang="es-ES" sz="2200" kern="1200" dirty="0" err="1"/>
            <a:t>Hawaii</a:t>
          </a:r>
          <a:r>
            <a:rPr lang="es-ES" sz="2200" kern="1200" dirty="0"/>
            <a:t> con su hermana</a:t>
          </a:r>
        </a:p>
      </dsp:txBody>
      <dsp:txXfrm>
        <a:off x="4432534" y="0"/>
        <a:ext cx="2676247" cy="1997656"/>
      </dsp:txXfrm>
    </dsp:sp>
    <dsp:sp modelId="{A6D77308-56D8-47F5-A0EC-73A8AAA25122}">
      <dsp:nvSpPr>
        <dsp:cNvPr id="0" name=""/>
        <dsp:cNvSpPr/>
      </dsp:nvSpPr>
      <dsp:spPr>
        <a:xfrm>
          <a:off x="4850697" y="2615978"/>
          <a:ext cx="2508981" cy="1902529"/>
        </a:xfrm>
        <a:prstGeom prst="upArrow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</dsp:sp>
    <dsp:sp modelId="{F70F0F41-0EA0-4164-BEEE-17E7C552A741}">
      <dsp:nvSpPr>
        <dsp:cNvPr id="0" name=""/>
        <dsp:cNvSpPr/>
      </dsp:nvSpPr>
      <dsp:spPr>
        <a:xfrm>
          <a:off x="1254490" y="2533651"/>
          <a:ext cx="2676247" cy="199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Ayudemos a </a:t>
          </a:r>
          <a:r>
            <a:rPr lang="es-ES" sz="2200" kern="1200" dirty="0" err="1"/>
            <a:t>Deanna</a:t>
          </a:r>
          <a:r>
            <a:rPr lang="es-ES" sz="2200" kern="1200" dirty="0"/>
            <a:t> y </a:t>
          </a:r>
          <a:r>
            <a:rPr lang="es-ES" sz="2200" kern="1200" dirty="0" err="1"/>
            <a:t>Machella</a:t>
          </a:r>
          <a:r>
            <a:rPr lang="es-ES" sz="2200" kern="1200" dirty="0"/>
            <a:t> ir a </a:t>
          </a:r>
          <a:r>
            <a:rPr lang="es-ES" sz="2200" kern="1200" dirty="0" err="1"/>
            <a:t>Hawaii</a:t>
          </a:r>
          <a:endParaRPr lang="es-ES" sz="2200" kern="1200" dirty="0"/>
        </a:p>
      </dsp:txBody>
      <dsp:txXfrm>
        <a:off x="1254490" y="2533651"/>
        <a:ext cx="2676247" cy="19976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BE772-D863-4DC1-B08F-EBFA2E0300DD}">
      <dsp:nvSpPr>
        <dsp:cNvPr id="0" name=""/>
        <dsp:cNvSpPr/>
      </dsp:nvSpPr>
      <dsp:spPr>
        <a:xfrm>
          <a:off x="460905" y="1047"/>
          <a:ext cx="3479899" cy="2087939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>
              <a:solidFill>
                <a:schemeClr val="bg1"/>
              </a:solidFill>
            </a:rPr>
            <a:t>SELECCIONAR UNA PLATAFORMA</a:t>
          </a:r>
          <a:endParaRPr lang="es-CO" sz="3500" kern="1200" dirty="0">
            <a:solidFill>
              <a:schemeClr val="bg1"/>
            </a:solidFill>
          </a:endParaRPr>
        </a:p>
      </dsp:txBody>
      <dsp:txXfrm>
        <a:off x="460905" y="1047"/>
        <a:ext cx="3479899" cy="2087939"/>
      </dsp:txXfrm>
    </dsp:sp>
    <dsp:sp modelId="{A10C91AD-F1F6-4FCF-A52D-5F72D42E6F53}">
      <dsp:nvSpPr>
        <dsp:cNvPr id="0" name=""/>
        <dsp:cNvSpPr/>
      </dsp:nvSpPr>
      <dsp:spPr>
        <a:xfrm>
          <a:off x="4288794" y="1047"/>
          <a:ext cx="3479899" cy="2087939"/>
        </a:xfrm>
        <a:prstGeom prst="rect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/>
            <a:t>CREAR UNA CAMPAÑA</a:t>
          </a:r>
        </a:p>
      </dsp:txBody>
      <dsp:txXfrm>
        <a:off x="4288794" y="1047"/>
        <a:ext cx="3479899" cy="2087939"/>
      </dsp:txXfrm>
    </dsp:sp>
    <dsp:sp modelId="{7A021E2E-AA4E-4202-AD3D-5C8D1862766F}">
      <dsp:nvSpPr>
        <dsp:cNvPr id="0" name=""/>
        <dsp:cNvSpPr/>
      </dsp:nvSpPr>
      <dsp:spPr>
        <a:xfrm>
          <a:off x="2374850" y="2436976"/>
          <a:ext cx="3479899" cy="2087939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/>
            <a:t>CREAR UN VIDEO</a:t>
          </a:r>
        </a:p>
      </dsp:txBody>
      <dsp:txXfrm>
        <a:off x="2374850" y="2436976"/>
        <a:ext cx="3479899" cy="20879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71734-FB20-4635-8E04-63508CA1333F}">
      <dsp:nvSpPr>
        <dsp:cNvPr id="0" name=""/>
        <dsp:cNvSpPr/>
      </dsp:nvSpPr>
      <dsp:spPr>
        <a:xfrm rot="16200000">
          <a:off x="327" y="163159"/>
          <a:ext cx="3754654" cy="3754654"/>
        </a:xfrm>
        <a:prstGeom prst="upArrow">
          <a:avLst>
            <a:gd name="adj1" fmla="val 50000"/>
            <a:gd name="adj2" fmla="val 35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REWARDS CROWDFUNDING</a:t>
          </a:r>
        </a:p>
      </dsp:txBody>
      <dsp:txXfrm rot="5400000">
        <a:off x="657392" y="1101821"/>
        <a:ext cx="3097590" cy="1877327"/>
      </dsp:txXfrm>
    </dsp:sp>
    <dsp:sp modelId="{B2F32B47-CE04-4F40-89CF-440B71F4CA76}">
      <dsp:nvSpPr>
        <dsp:cNvPr id="0" name=""/>
        <dsp:cNvSpPr/>
      </dsp:nvSpPr>
      <dsp:spPr>
        <a:xfrm rot="5400000">
          <a:off x="4131717" y="163159"/>
          <a:ext cx="3754654" cy="3754654"/>
        </a:xfrm>
        <a:prstGeom prst="upArrow">
          <a:avLst>
            <a:gd name="adj1" fmla="val 50000"/>
            <a:gd name="adj2" fmla="val 35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EQUITY CROWDFUNDING</a:t>
          </a:r>
        </a:p>
      </dsp:txBody>
      <dsp:txXfrm rot="-5400000">
        <a:off x="4131718" y="1101823"/>
        <a:ext cx="3097590" cy="18773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F824E-2CF8-47DD-A77A-B5324CE9A1B0}">
      <dsp:nvSpPr>
        <dsp:cNvPr id="0" name=""/>
        <dsp:cNvSpPr/>
      </dsp:nvSpPr>
      <dsp:spPr>
        <a:xfrm>
          <a:off x="429570" y="472"/>
          <a:ext cx="3346456" cy="200787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CAMPAÑA 40-90 DÍAS</a:t>
          </a:r>
        </a:p>
      </dsp:txBody>
      <dsp:txXfrm>
        <a:off x="429570" y="472"/>
        <a:ext cx="3346456" cy="2007873"/>
      </dsp:txXfrm>
    </dsp:sp>
    <dsp:sp modelId="{45101462-A53B-41EB-AD50-8F2194972463}">
      <dsp:nvSpPr>
        <dsp:cNvPr id="0" name=""/>
        <dsp:cNvSpPr/>
      </dsp:nvSpPr>
      <dsp:spPr>
        <a:xfrm>
          <a:off x="4110672" y="472"/>
          <a:ext cx="3346456" cy="200787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MAYORÍA SE DEBE COMPLETAR EL RECAUDO</a:t>
          </a:r>
        </a:p>
      </dsp:txBody>
      <dsp:txXfrm>
        <a:off x="4110672" y="472"/>
        <a:ext cx="3346456" cy="2007873"/>
      </dsp:txXfrm>
    </dsp:sp>
    <dsp:sp modelId="{F13153CD-9D46-44F9-A601-11A3E815F834}">
      <dsp:nvSpPr>
        <dsp:cNvPr id="0" name=""/>
        <dsp:cNvSpPr/>
      </dsp:nvSpPr>
      <dsp:spPr>
        <a:xfrm>
          <a:off x="2270121" y="2342991"/>
          <a:ext cx="3346456" cy="200787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COMISIÓN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1%-8%</a:t>
          </a:r>
        </a:p>
      </dsp:txBody>
      <dsp:txXfrm>
        <a:off x="2270121" y="2342991"/>
        <a:ext cx="3346456" cy="2007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4C5EA-1F43-4BE4-8C12-62F2CDBA1EE7}" type="datetimeFigureOut">
              <a:rPr lang="es-CO" smtClean="0"/>
              <a:t>25/08/2021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AD1ED-FE16-4696-B94C-89A0D9330A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6366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F78A0-DCAB-4A08-906B-C82CF3D778A1}" type="datetimeFigureOut">
              <a:rPr lang="es-CO" smtClean="0"/>
              <a:t>25/08/2021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1E3F5-E7F7-4CA5-91A6-E70F34B3EEB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129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61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42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240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4DD0"/>
                </a:solidFill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109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770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676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385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31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98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18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0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684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548A5-80E1-4D98-8BDE-D93E34DE12FB}" type="datetimeFigureOut">
              <a:rPr lang="es-ES" smtClean="0"/>
              <a:t>25/08/2021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B2DA9-37EE-41C9-AE43-DD3D1369DE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64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upobancolombia.com/wps/portal/negocios-pymes/actualizate/emprendimiento/plataformas-crowdfunding-emprendimiento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vivirenelpoblado.com/sunrise-una-app-para-evitar-la-quiebra-de-los-restaurantes/" TargetMode="External"/><Relationship Id="rId7" Type="http://schemas.openxmlformats.org/officeDocument/2006/relationships/image" Target="../media/image66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hyperlink" Target="https://www.bavaria.co/ayuda-a-la-carta-bavaria" TargetMode="Externa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prodigynetwork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0CC9B5EF-0C4F-46DE-8BD7-52AE33EDF953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bg1"/>
                </a:solidFill>
              </a:rPr>
              <a:t>ECONOMÍA COLABORATIVA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2 Subtítulo">
            <a:extLst>
              <a:ext uri="{FF2B5EF4-FFF2-40B4-BE49-F238E27FC236}">
                <a16:creationId xmlns:a16="http://schemas.microsoft.com/office/drawing/2014/main" id="{0A3B180F-63AD-414C-9D11-51F54D06AF83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4DD0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JORGE A. VILLABONA REYES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6330A38-FC57-45D7-A361-CA4A3A6DDA08}"/>
              </a:ext>
            </a:extLst>
          </p:cNvPr>
          <p:cNvSpPr/>
          <p:nvPr/>
        </p:nvSpPr>
        <p:spPr>
          <a:xfrm>
            <a:off x="208671" y="2897945"/>
            <a:ext cx="2630659" cy="224731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A983DDF-6B5F-4C42-B8FF-C017E7AE78D7}"/>
              </a:ext>
            </a:extLst>
          </p:cNvPr>
          <p:cNvSpPr/>
          <p:nvPr/>
        </p:nvSpPr>
        <p:spPr>
          <a:xfrm>
            <a:off x="9352670" y="2305343"/>
            <a:ext cx="2630659" cy="22473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83CAB02-E6F5-4F94-91E3-2436EAF46DCA}"/>
              </a:ext>
            </a:extLst>
          </p:cNvPr>
          <p:cNvSpPr/>
          <p:nvPr/>
        </p:nvSpPr>
        <p:spPr>
          <a:xfrm>
            <a:off x="5819336" y="4373647"/>
            <a:ext cx="2630659" cy="224731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2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A495D1F-D7A6-4A3B-B055-284144A73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781438"/>
              </p:ext>
            </p:extLst>
          </p:nvPr>
        </p:nvGraphicFramePr>
        <p:xfrm>
          <a:off x="2578336" y="1738960"/>
          <a:ext cx="7344816" cy="390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68015582-8B50-4EF8-B764-AB663355FCC4}"/>
              </a:ext>
            </a:extLst>
          </p:cNvPr>
          <p:cNvSpPr/>
          <p:nvPr/>
        </p:nvSpPr>
        <p:spPr>
          <a:xfrm>
            <a:off x="5177374" y="455590"/>
            <a:ext cx="2146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USOS</a:t>
            </a: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16B8B429-6F41-4EAC-8057-9C1DF8D54180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</a:t>
            </a:r>
          </a:p>
        </p:txBody>
      </p:sp>
    </p:spTree>
    <p:extLst>
      <p:ext uri="{BB962C8B-B14F-4D97-AF65-F5344CB8AC3E}">
        <p14:creationId xmlns:p14="http://schemas.microsoft.com/office/powerpoint/2010/main" val="55164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35389801-ACB8-4AD7-963B-25CEBDFCFF2D}"/>
              </a:ext>
            </a:extLst>
          </p:cNvPr>
          <p:cNvSpPr/>
          <p:nvPr/>
        </p:nvSpPr>
        <p:spPr>
          <a:xfrm>
            <a:off x="2262633" y="2824326"/>
            <a:ext cx="3490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solidFill>
                  <a:srgbClr val="000000"/>
                </a:solidFill>
              </a:rPr>
              <a:t>1997. Consiguieron $60.000 USD gira Estados Unidos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BDEE1C3-89DC-4182-B64D-F0B36728D487}"/>
              </a:ext>
            </a:extLst>
          </p:cNvPr>
          <p:cNvSpPr/>
          <p:nvPr/>
        </p:nvSpPr>
        <p:spPr>
          <a:xfrm>
            <a:off x="6473144" y="5302996"/>
            <a:ext cx="3737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solidFill>
                  <a:srgbClr val="000000"/>
                </a:solidFill>
              </a:rPr>
              <a:t>Correa para nano </a:t>
            </a:r>
            <a:r>
              <a:rPr lang="es-CO" sz="1400" dirty="0" err="1">
                <a:solidFill>
                  <a:srgbClr val="000000"/>
                </a:solidFill>
              </a:rPr>
              <a:t>ipod</a:t>
            </a:r>
            <a:r>
              <a:rPr lang="es-CO" sz="1400" dirty="0">
                <a:solidFill>
                  <a:srgbClr val="000000"/>
                </a:solidFill>
              </a:rPr>
              <a:t>. Meta $15.000 USD, logró $941.718 USD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88FC572-7E3C-49AD-A661-77F85260E09E}"/>
              </a:ext>
            </a:extLst>
          </p:cNvPr>
          <p:cNvSpPr/>
          <p:nvPr/>
        </p:nvSpPr>
        <p:spPr>
          <a:xfrm>
            <a:off x="6473146" y="2822876"/>
            <a:ext cx="373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solidFill>
                  <a:srgbClr val="000000"/>
                </a:solidFill>
              </a:rPr>
              <a:t>Recogió $8.554 USD vendiendo camisas a $15  USD</a:t>
            </a: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83D52D47-E811-4BF8-8073-265AFCA6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34" y="615505"/>
            <a:ext cx="3402021" cy="217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SCREECH">
            <a:extLst>
              <a:ext uri="{FF2B5EF4-FFF2-40B4-BE49-F238E27FC236}">
                <a16:creationId xmlns:a16="http://schemas.microsoft.com/office/drawing/2014/main" id="{F53D02DA-DA86-44DE-A0E0-0EB485FC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33" y="3422646"/>
            <a:ext cx="3490268" cy="192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3F2B-A111-43CA-9802-7F762F4D3FFC}"/>
              </a:ext>
            </a:extLst>
          </p:cNvPr>
          <p:cNvSpPr/>
          <p:nvPr/>
        </p:nvSpPr>
        <p:spPr>
          <a:xfrm>
            <a:off x="2262633" y="5360083"/>
            <a:ext cx="3485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"I paid $15.00 to save </a:t>
            </a:r>
            <a:r>
              <a:rPr lang="en-US" sz="1400" dirty="0" err="1">
                <a:solidFill>
                  <a:srgbClr val="000000"/>
                </a:solidFill>
              </a:rPr>
              <a:t>Screeech's</a:t>
            </a:r>
            <a:r>
              <a:rPr lang="en-US" sz="1400" dirty="0">
                <a:solidFill>
                  <a:srgbClr val="000000"/>
                </a:solidFill>
              </a:rPr>
              <a:t> house.“</a:t>
            </a:r>
          </a:p>
          <a:p>
            <a:pPr algn="ctr"/>
            <a:r>
              <a:rPr lang="es-CO" sz="1400" dirty="0">
                <a:solidFill>
                  <a:srgbClr val="000000"/>
                </a:solidFill>
              </a:rPr>
              <a:t>Vendió</a:t>
            </a:r>
            <a:r>
              <a:rPr lang="en-US" sz="1400" dirty="0">
                <a:solidFill>
                  <a:srgbClr val="000000"/>
                </a:solidFill>
              </a:rPr>
              <a:t> 22.000 </a:t>
            </a:r>
            <a:r>
              <a:rPr lang="es-CO" sz="1400" dirty="0">
                <a:solidFill>
                  <a:srgbClr val="000000"/>
                </a:solidFill>
              </a:rPr>
              <a:t>camisetas</a:t>
            </a:r>
            <a:endParaRPr lang="es-CO" sz="1400" dirty="0"/>
          </a:p>
        </p:txBody>
      </p:sp>
      <p:pic>
        <p:nvPicPr>
          <p:cNvPr id="7" name="Picture 10" descr="https://static1.squarespace.com/static/550a10cbe4b03c7ec206488b/55165994e4b0617803521710/55165995e4b0617803521aa7/1319606859303/1000w/cmyk_tiktok_hero.jpg">
            <a:extLst>
              <a:ext uri="{FF2B5EF4-FFF2-40B4-BE49-F238E27FC236}">
                <a16:creationId xmlns:a16="http://schemas.microsoft.com/office/drawing/2014/main" id="{6C14477F-4462-4DA4-A24F-B7169F5B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46" y="3473063"/>
            <a:ext cx="3737653" cy="186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602BB83D-DC7A-48C4-A6FF-12E12746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46" y="615504"/>
            <a:ext cx="3737654" cy="217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 Título">
            <a:extLst>
              <a:ext uri="{FF2B5EF4-FFF2-40B4-BE49-F238E27FC236}">
                <a16:creationId xmlns:a16="http://schemas.microsoft.com/office/drawing/2014/main" id="{0DB047C3-72F0-4566-B0FA-761BE6622AA4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</a:t>
            </a:r>
          </a:p>
        </p:txBody>
      </p:sp>
    </p:spTree>
    <p:extLst>
      <p:ext uri="{BB962C8B-B14F-4D97-AF65-F5344CB8AC3E}">
        <p14:creationId xmlns:p14="http://schemas.microsoft.com/office/powerpoint/2010/main" val="107784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3EA36C70-B255-4562-A109-C388DB769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63" y="2708003"/>
            <a:ext cx="331236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DINERO">
            <a:extLst>
              <a:ext uri="{FF2B5EF4-FFF2-40B4-BE49-F238E27FC236}">
                <a16:creationId xmlns:a16="http://schemas.microsoft.com/office/drawing/2014/main" id="{A9D4823E-45BB-4CCB-A998-7EE6ED7AF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08" y="2696608"/>
            <a:ext cx="3528392" cy="224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igno más 4">
            <a:extLst>
              <a:ext uri="{FF2B5EF4-FFF2-40B4-BE49-F238E27FC236}">
                <a16:creationId xmlns:a16="http://schemas.microsoft.com/office/drawing/2014/main" id="{9D39D0FA-9B9E-4113-8B71-A37451F8FFBD}"/>
              </a:ext>
            </a:extLst>
          </p:cNvPr>
          <p:cNvSpPr/>
          <p:nvPr/>
        </p:nvSpPr>
        <p:spPr>
          <a:xfrm>
            <a:off x="5339916" y="1184440"/>
            <a:ext cx="1512168" cy="1512168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CO" b="1">
              <a:ln/>
              <a:solidFill>
                <a:schemeClr val="accent4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B1E715-3949-4B0C-BF85-A3370E5257A1}"/>
              </a:ext>
            </a:extLst>
          </p:cNvPr>
          <p:cNvSpPr/>
          <p:nvPr/>
        </p:nvSpPr>
        <p:spPr>
          <a:xfrm>
            <a:off x="2278543" y="1478859"/>
            <a:ext cx="28777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CROWD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2FD84CE-4C90-48FD-946A-C06F87903AAA}"/>
              </a:ext>
            </a:extLst>
          </p:cNvPr>
          <p:cNvSpPr/>
          <p:nvPr/>
        </p:nvSpPr>
        <p:spPr>
          <a:xfrm>
            <a:off x="6799416" y="1476868"/>
            <a:ext cx="33393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FUNDING</a:t>
            </a:r>
          </a:p>
        </p:txBody>
      </p:sp>
      <p:sp>
        <p:nvSpPr>
          <p:cNvPr id="10" name="1 Título">
            <a:extLst>
              <a:ext uri="{FF2B5EF4-FFF2-40B4-BE49-F238E27FC236}">
                <a16:creationId xmlns:a16="http://schemas.microsoft.com/office/drawing/2014/main" id="{EE462AB4-86DA-4C00-9468-B8C0AA18CFFE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¿CÓMO LOGRARLO?</a:t>
            </a:r>
          </a:p>
        </p:txBody>
      </p:sp>
    </p:spTree>
    <p:extLst>
      <p:ext uri="{BB962C8B-B14F-4D97-AF65-F5344CB8AC3E}">
        <p14:creationId xmlns:p14="http://schemas.microsoft.com/office/powerpoint/2010/main" val="318835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0F2142-CFAB-408C-BF43-1F78169FF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325" y="1457961"/>
            <a:ext cx="9277350" cy="24383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2400" b="1" dirty="0">
                <a:solidFill>
                  <a:srgbClr val="FF0000"/>
                </a:solidFill>
              </a:rPr>
              <a:t>Actividad 1</a:t>
            </a:r>
          </a:p>
          <a:p>
            <a:pPr marL="0" indent="0" algn="ctr">
              <a:buNone/>
            </a:pPr>
            <a:r>
              <a:rPr lang="es-ES" sz="2400" b="1" dirty="0">
                <a:solidFill>
                  <a:schemeClr val="tx2"/>
                </a:solidFill>
              </a:rPr>
              <a:t>¿Cuáles creen ustedes que deben de ser los pasos para hacer una campaña de crowdfunding?</a:t>
            </a:r>
            <a:endParaRPr lang="es-CO" sz="2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s-CO" sz="2400" dirty="0"/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67C1191B-17B4-4493-8BC5-8A2889210B43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</a:t>
            </a:r>
          </a:p>
        </p:txBody>
      </p:sp>
    </p:spTree>
    <p:extLst>
      <p:ext uri="{BB962C8B-B14F-4D97-AF65-F5344CB8AC3E}">
        <p14:creationId xmlns:p14="http://schemas.microsoft.com/office/powerpoint/2010/main" val="216286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0DBEAB-A5F0-40D8-922B-796AA45E0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1950270"/>
              </p:ext>
            </p:extLst>
          </p:nvPr>
        </p:nvGraphicFramePr>
        <p:xfrm>
          <a:off x="1875238" y="1214985"/>
          <a:ext cx="8363272" cy="4756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FFDB05DC-A37D-4774-BC31-23094C8E0F2E}"/>
              </a:ext>
            </a:extLst>
          </p:cNvPr>
          <p:cNvSpPr/>
          <p:nvPr/>
        </p:nvSpPr>
        <p:spPr>
          <a:xfrm>
            <a:off x="1722838" y="5586241"/>
            <a:ext cx="5832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/>
              <a:t>https://www.indiegogo.com/projects/help-deanna-and-machella-get-to-hawaii#/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2C9CB67-4CD3-492F-AAA5-8A71A2D2FD73}"/>
              </a:ext>
            </a:extLst>
          </p:cNvPr>
          <p:cNvSpPr/>
          <p:nvPr/>
        </p:nvSpPr>
        <p:spPr>
          <a:xfrm>
            <a:off x="2265948" y="724280"/>
            <a:ext cx="7834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  <a:latin typeface="+mj-lt"/>
              </a:rPr>
              <a:t>$5.435 USD recaudado por 74 patrocinadores</a:t>
            </a: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81100909-3870-4AEC-8048-28A9F648D0D1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¿CÓMO LOGRARLO?</a:t>
            </a:r>
          </a:p>
        </p:txBody>
      </p:sp>
    </p:spTree>
    <p:extLst>
      <p:ext uri="{BB962C8B-B14F-4D97-AF65-F5344CB8AC3E}">
        <p14:creationId xmlns:p14="http://schemas.microsoft.com/office/powerpoint/2010/main" val="210084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9D0CE24-6B9F-48EA-A663-FA2FFE887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523228"/>
              </p:ext>
            </p:extLst>
          </p:nvPr>
        </p:nvGraphicFramePr>
        <p:xfrm>
          <a:off x="1882726" y="116601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1 Título">
            <a:extLst>
              <a:ext uri="{FF2B5EF4-FFF2-40B4-BE49-F238E27FC236}">
                <a16:creationId xmlns:a16="http://schemas.microsoft.com/office/drawing/2014/main" id="{2AC6C7D3-4D90-48C0-ABF6-3D098A5ECD39}"/>
              </a:ext>
            </a:extLst>
          </p:cNvPr>
          <p:cNvSpPr txBox="1">
            <a:spLocks/>
          </p:cNvSpPr>
          <p:nvPr/>
        </p:nvSpPr>
        <p:spPr>
          <a:xfrm>
            <a:off x="498764" y="-1428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PASOS PARA LOGRARLO</a:t>
            </a:r>
          </a:p>
        </p:txBody>
      </p:sp>
    </p:spTree>
    <p:extLst>
      <p:ext uri="{BB962C8B-B14F-4D97-AF65-F5344CB8AC3E}">
        <p14:creationId xmlns:p14="http://schemas.microsoft.com/office/powerpoint/2010/main" val="324969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F373E346-8FE2-446C-86F0-0ADFB9127235}"/>
              </a:ext>
            </a:extLst>
          </p:cNvPr>
          <p:cNvGraphicFramePr/>
          <p:nvPr/>
        </p:nvGraphicFramePr>
        <p:xfrm>
          <a:off x="2152650" y="643467"/>
          <a:ext cx="78867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59372EC-61C3-48B4-8395-E34508974DBA}"/>
              </a:ext>
            </a:extLst>
          </p:cNvPr>
          <p:cNvSpPr txBox="1"/>
          <p:nvPr/>
        </p:nvSpPr>
        <p:spPr>
          <a:xfrm>
            <a:off x="9785253" y="3253217"/>
            <a:ext cx="2571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-Valores de financiación altos.</a:t>
            </a:r>
          </a:p>
          <a:p>
            <a:r>
              <a:rPr lang="es-CO" dirty="0"/>
              <a:t>-Inversionistas de Mediano y Largo Plazo.</a:t>
            </a:r>
          </a:p>
          <a:p>
            <a:r>
              <a:rPr lang="es-CO" dirty="0"/>
              <a:t>-Los inversionistas se convierten socios.</a:t>
            </a:r>
          </a:p>
          <a:p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DAD252-6A3F-459E-8434-67970695A620}"/>
              </a:ext>
            </a:extLst>
          </p:cNvPr>
          <p:cNvSpPr txBox="1"/>
          <p:nvPr/>
        </p:nvSpPr>
        <p:spPr>
          <a:xfrm>
            <a:off x="106708" y="2597244"/>
            <a:ext cx="2571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-Valores de financiación de todo tipo.</a:t>
            </a:r>
          </a:p>
          <a:p>
            <a:r>
              <a:rPr lang="es-CO" dirty="0"/>
              <a:t>-Todo tipo de proyectos.</a:t>
            </a:r>
          </a:p>
          <a:p>
            <a:r>
              <a:rPr lang="es-CO" dirty="0"/>
              <a:t>-Inversionistas en su mayoría buscan una recompensa.</a:t>
            </a:r>
          </a:p>
          <a:p>
            <a:r>
              <a:rPr lang="es-CO" dirty="0"/>
              <a:t>-Los inversionistas no se convierten en socios.</a:t>
            </a:r>
          </a:p>
          <a:p>
            <a:endParaRPr lang="es-CO" dirty="0"/>
          </a:p>
        </p:txBody>
      </p:sp>
      <p:sp>
        <p:nvSpPr>
          <p:cNvPr id="9" name="1 Título">
            <a:extLst>
              <a:ext uri="{FF2B5EF4-FFF2-40B4-BE49-F238E27FC236}">
                <a16:creationId xmlns:a16="http://schemas.microsoft.com/office/drawing/2014/main" id="{036C5EC9-2ED5-4574-927A-ECBAEDED9BBC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TIPOS DE PLATAFORMA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225920C-974A-4331-B7EF-650A8CDD19D5}"/>
              </a:ext>
            </a:extLst>
          </p:cNvPr>
          <p:cNvSpPr/>
          <p:nvPr/>
        </p:nvSpPr>
        <p:spPr>
          <a:xfrm>
            <a:off x="6264814" y="3761048"/>
            <a:ext cx="229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b="1" dirty="0">
                <a:solidFill>
                  <a:srgbClr val="FF0000"/>
                </a:solidFill>
              </a:rPr>
              <a:t>Decreto 1357 del 31 de Julio 2018</a:t>
            </a:r>
          </a:p>
        </p:txBody>
      </p:sp>
    </p:spTree>
    <p:extLst>
      <p:ext uri="{BB962C8B-B14F-4D97-AF65-F5344CB8AC3E}">
        <p14:creationId xmlns:p14="http://schemas.microsoft.com/office/powerpoint/2010/main" val="322889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33D7169-751B-43F5-BD6D-D4311731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8499" r="10000" b="17392"/>
          <a:stretch/>
        </p:blipFill>
        <p:spPr>
          <a:xfrm>
            <a:off x="1430601" y="1581468"/>
            <a:ext cx="3581400" cy="2590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F8E259A-4507-4F80-BD66-BB36F4794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4" t="9979" r="12605" b="12945"/>
          <a:stretch/>
        </p:blipFill>
        <p:spPr>
          <a:xfrm>
            <a:off x="7377898" y="1657668"/>
            <a:ext cx="3441282" cy="25146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AA1E732-3662-43B4-9A52-83110386DC8D}"/>
              </a:ext>
            </a:extLst>
          </p:cNvPr>
          <p:cNvSpPr/>
          <p:nvPr/>
        </p:nvSpPr>
        <p:spPr>
          <a:xfrm>
            <a:off x="7315202" y="5052005"/>
            <a:ext cx="3485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/>
              <a:t>https://www.kickstarter.com/projects/movacycling/mova-cycling-jacket-your-essential-jacket-for-urba?lang=es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859013A-283F-45C1-81B8-F2BAD406E4FF}"/>
              </a:ext>
            </a:extLst>
          </p:cNvPr>
          <p:cNvSpPr/>
          <p:nvPr/>
        </p:nvSpPr>
        <p:spPr>
          <a:xfrm>
            <a:off x="1445349" y="4319749"/>
            <a:ext cx="37166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020621"/>
                </a:solidFill>
              </a:rPr>
              <a:t>9.522 patrocinadores contribuyeron </a:t>
            </a:r>
          </a:p>
          <a:p>
            <a:r>
              <a:rPr lang="es-CO" sz="1600" dirty="0">
                <a:solidFill>
                  <a:srgbClr val="020621"/>
                </a:solidFill>
              </a:rPr>
              <a:t>USD 2.437.429.</a:t>
            </a:r>
            <a:endParaRPr lang="es-CO" sz="16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B3C1BE4-3826-47AD-8F20-9295420294FC}"/>
              </a:ext>
            </a:extLst>
          </p:cNvPr>
          <p:cNvSpPr/>
          <p:nvPr/>
        </p:nvSpPr>
        <p:spPr>
          <a:xfrm>
            <a:off x="1283111" y="4998174"/>
            <a:ext cx="4203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/>
              <a:t>https://www.kickstarter.com/projects/1523379957/oculus-rift-step-into-the-game?lang=es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F74351-8FFF-4C5E-A61B-0F12C1010FF0}"/>
              </a:ext>
            </a:extLst>
          </p:cNvPr>
          <p:cNvSpPr/>
          <p:nvPr/>
        </p:nvSpPr>
        <p:spPr>
          <a:xfrm>
            <a:off x="7315202" y="4319749"/>
            <a:ext cx="3593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/>
              <a:t>1.248 patrocinadores contribuyeron </a:t>
            </a:r>
          </a:p>
          <a:p>
            <a:r>
              <a:rPr lang="es-CO" sz="1600" dirty="0"/>
              <a:t>USD 132.102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102068B-A2BE-480C-A8E2-36C8DB09C4C3}"/>
              </a:ext>
            </a:extLst>
          </p:cNvPr>
          <p:cNvSpPr/>
          <p:nvPr/>
        </p:nvSpPr>
        <p:spPr>
          <a:xfrm>
            <a:off x="7377898" y="514668"/>
            <a:ext cx="321681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dirty="0" err="1"/>
              <a:t>Monzo</a:t>
            </a:r>
            <a:r>
              <a:rPr lang="es-CO" dirty="0"/>
              <a:t> Bank recaudo 1 millón de libras en 96 segundos en </a:t>
            </a:r>
            <a:r>
              <a:rPr lang="es-CO" dirty="0" err="1"/>
              <a:t>Crowdcube</a:t>
            </a:r>
            <a:endParaRPr lang="es-CO" dirty="0"/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8F7B44C7-5C54-43D9-9A14-520EE56C0D02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CASOS DE ÉXITO</a:t>
            </a:r>
          </a:p>
        </p:txBody>
      </p:sp>
    </p:spTree>
    <p:extLst>
      <p:ext uri="{BB962C8B-B14F-4D97-AF65-F5344CB8AC3E}">
        <p14:creationId xmlns:p14="http://schemas.microsoft.com/office/powerpoint/2010/main" val="132747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70E5356-AECA-4D9B-9D7F-A31060A78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31465"/>
              </p:ext>
            </p:extLst>
          </p:nvPr>
        </p:nvGraphicFramePr>
        <p:xfrm>
          <a:off x="2152650" y="1019907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1 Título">
            <a:extLst>
              <a:ext uri="{FF2B5EF4-FFF2-40B4-BE49-F238E27FC236}">
                <a16:creationId xmlns:a16="http://schemas.microsoft.com/office/drawing/2014/main" id="{0AB72166-F7C8-42E0-88A3-CCB02039FF50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CONDICIONES DE LAS PLATAFORMAS</a:t>
            </a:r>
          </a:p>
        </p:txBody>
      </p:sp>
    </p:spTree>
    <p:extLst>
      <p:ext uri="{BB962C8B-B14F-4D97-AF65-F5344CB8AC3E}">
        <p14:creationId xmlns:p14="http://schemas.microsoft.com/office/powerpoint/2010/main" val="1616155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Resultado de imagen para facebook logo">
            <a:extLst>
              <a:ext uri="{FF2B5EF4-FFF2-40B4-BE49-F238E27FC236}">
                <a16:creationId xmlns:a16="http://schemas.microsoft.com/office/drawing/2014/main" id="{8E5EBB19-5397-493D-967F-1C28A58F20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6392" name="Picture 8" descr="Imagen relacionada">
            <a:extLst>
              <a:ext uri="{FF2B5EF4-FFF2-40B4-BE49-F238E27FC236}">
                <a16:creationId xmlns:a16="http://schemas.microsoft.com/office/drawing/2014/main" id="{1B6DF905-02C5-4E3A-B0C5-D3D7A89C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27" y="611486"/>
            <a:ext cx="2520280" cy="15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AFC71A-E66E-46EF-ADE0-8FBBDDCE005F}"/>
              </a:ext>
            </a:extLst>
          </p:cNvPr>
          <p:cNvSpPr txBox="1"/>
          <p:nvPr/>
        </p:nvSpPr>
        <p:spPr>
          <a:xfrm>
            <a:off x="341292" y="2614693"/>
            <a:ext cx="267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Por cada 3 personas que dan un </a:t>
            </a:r>
            <a:r>
              <a:rPr lang="es-CO" dirty="0" err="1"/>
              <a:t>like</a:t>
            </a:r>
            <a:r>
              <a:rPr lang="es-CO" dirty="0"/>
              <a:t>, una apoya.</a:t>
            </a:r>
          </a:p>
        </p:txBody>
      </p:sp>
      <p:pic>
        <p:nvPicPr>
          <p:cNvPr id="16394" name="Picture 10" descr="Resultado de imagen para youtube">
            <a:extLst>
              <a:ext uri="{FF2B5EF4-FFF2-40B4-BE49-F238E27FC236}">
                <a16:creationId xmlns:a16="http://schemas.microsoft.com/office/drawing/2014/main" id="{70CFAE04-475D-46AC-AFAF-AE7DB0439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7" b="32125"/>
          <a:stretch/>
        </p:blipFill>
        <p:spPr bwMode="auto">
          <a:xfrm>
            <a:off x="8703968" y="333791"/>
            <a:ext cx="3284537" cy="11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Resultado de imagen para que es digg">
            <a:extLst>
              <a:ext uri="{FF2B5EF4-FFF2-40B4-BE49-F238E27FC236}">
                <a16:creationId xmlns:a16="http://schemas.microsoft.com/office/drawing/2014/main" id="{FE7C40CF-7276-4AE5-8CD7-BDD14DAE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7" t="15193" r="12719" b="15642"/>
          <a:stretch/>
        </p:blipFill>
        <p:spPr bwMode="auto">
          <a:xfrm>
            <a:off x="2743733" y="4090574"/>
            <a:ext cx="2206394" cy="13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Resultado de imagen para foros virtuales">
            <a:extLst>
              <a:ext uri="{FF2B5EF4-FFF2-40B4-BE49-F238E27FC236}">
                <a16:creationId xmlns:a16="http://schemas.microsoft.com/office/drawing/2014/main" id="{1E93C4CE-7DA6-4075-B798-F0F03D427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605" y="2307111"/>
            <a:ext cx="2206395" cy="166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Resultado de imagen para twitter">
            <a:extLst>
              <a:ext uri="{FF2B5EF4-FFF2-40B4-BE49-F238E27FC236}">
                <a16:creationId xmlns:a16="http://schemas.microsoft.com/office/drawing/2014/main" id="{428BE845-713E-4689-98DA-6E353F69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60" y="2586562"/>
            <a:ext cx="2095500" cy="11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 descr="Resultado de imagen para linkedin">
            <a:extLst>
              <a:ext uri="{FF2B5EF4-FFF2-40B4-BE49-F238E27FC236}">
                <a16:creationId xmlns:a16="http://schemas.microsoft.com/office/drawing/2014/main" id="{136197E6-8002-43AE-9E70-76F6109BB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2" b="32796"/>
          <a:stretch/>
        </p:blipFill>
        <p:spPr bwMode="auto">
          <a:xfrm>
            <a:off x="8387153" y="5077739"/>
            <a:ext cx="2938636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stumbleupon">
            <a:extLst>
              <a:ext uri="{FF2B5EF4-FFF2-40B4-BE49-F238E27FC236}">
                <a16:creationId xmlns:a16="http://schemas.microsoft.com/office/drawing/2014/main" id="{2B236D78-0337-4C47-8866-AFF51D58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5" y="3676925"/>
            <a:ext cx="2361951" cy="196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10D6E0C-0172-4449-9B4F-05E0E01A901D}"/>
              </a:ext>
            </a:extLst>
          </p:cNvPr>
          <p:cNvSpPr txBox="1"/>
          <p:nvPr/>
        </p:nvSpPr>
        <p:spPr>
          <a:xfrm>
            <a:off x="8969317" y="3816191"/>
            <a:ext cx="267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Cada seguidor equivale a USD $96.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3CCAEA-AA6A-421E-84A1-1B3DA84A2F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3233" r="26667" b="18254"/>
          <a:stretch/>
        </p:blipFill>
        <p:spPr>
          <a:xfrm>
            <a:off x="5745287" y="260126"/>
            <a:ext cx="2361951" cy="1307840"/>
          </a:xfrm>
          <a:prstGeom prst="rect">
            <a:avLst/>
          </a:prstGeom>
        </p:spPr>
      </p:pic>
      <p:sp>
        <p:nvSpPr>
          <p:cNvPr id="14" name="1 Título">
            <a:extLst>
              <a:ext uri="{FF2B5EF4-FFF2-40B4-BE49-F238E27FC236}">
                <a16:creationId xmlns:a16="http://schemas.microsoft.com/office/drawing/2014/main" id="{DBC1A780-1581-469C-88BD-921CE72E5B38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REDES SOCIALES</a:t>
            </a:r>
          </a:p>
        </p:txBody>
      </p:sp>
      <p:pic>
        <p:nvPicPr>
          <p:cNvPr id="15" name="Picture 2" descr="Imagen relacionada">
            <a:extLst>
              <a:ext uri="{FF2B5EF4-FFF2-40B4-BE49-F238E27FC236}">
                <a16:creationId xmlns:a16="http://schemas.microsoft.com/office/drawing/2014/main" id="{EFA68504-A84D-413F-AC19-3F2147E7D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01" b="27615"/>
          <a:stretch/>
        </p:blipFill>
        <p:spPr bwMode="auto">
          <a:xfrm>
            <a:off x="5668765" y="4255059"/>
            <a:ext cx="1989359" cy="9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F71662C-E206-4401-8B2A-C547A0B7B041}"/>
              </a:ext>
            </a:extLst>
          </p:cNvPr>
          <p:cNvSpPr txBox="1"/>
          <p:nvPr/>
        </p:nvSpPr>
        <p:spPr>
          <a:xfrm>
            <a:off x="302487" y="2153658"/>
            <a:ext cx="267464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/>
              <a:t>Fan Page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4B06555-C19A-4EB1-840D-D61D14EE9E48}"/>
              </a:ext>
            </a:extLst>
          </p:cNvPr>
          <p:cNvSpPr/>
          <p:nvPr/>
        </p:nvSpPr>
        <p:spPr>
          <a:xfrm>
            <a:off x="3391569" y="997959"/>
            <a:ext cx="1524000" cy="1155699"/>
          </a:xfrm>
          <a:prstGeom prst="roundRect">
            <a:avLst>
              <a:gd name="adj" fmla="val 10000"/>
            </a:avLst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000" r="-2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345B727-450F-49E7-B267-A969075C708C}"/>
              </a:ext>
            </a:extLst>
          </p:cNvPr>
          <p:cNvSpPr/>
          <p:nvPr/>
        </p:nvSpPr>
        <p:spPr>
          <a:xfrm>
            <a:off x="6663444" y="2273301"/>
            <a:ext cx="1524000" cy="1155699"/>
          </a:xfrm>
          <a:prstGeom prst="roundRect">
            <a:avLst>
              <a:gd name="adj" fmla="val 10000"/>
            </a:avLst>
          </a:prstGeom>
          <a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6000" b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5790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conomía circular, un paso a la sostenibilidad - Portada">
            <a:extLst>
              <a:ext uri="{FF2B5EF4-FFF2-40B4-BE49-F238E27FC236}">
                <a16:creationId xmlns:a16="http://schemas.microsoft.com/office/drawing/2014/main" id="{460BBA4A-C30C-43B3-AA83-33466295D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1" y="1259564"/>
            <a:ext cx="3903785" cy="425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F80D1E6-A804-47EB-8978-BEEF6A507DD9}"/>
              </a:ext>
            </a:extLst>
          </p:cNvPr>
          <p:cNvSpPr txBox="1"/>
          <p:nvPr/>
        </p:nvSpPr>
        <p:spPr>
          <a:xfrm>
            <a:off x="6743896" y="1135869"/>
            <a:ext cx="4686104" cy="175432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dirty="0"/>
              <a:t>Es un modelo económico donde el reusar, el reciclar y el reducir son parte del modelo de producción.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Bajo este modelo los desechos son una oportunidad.</a:t>
            </a:r>
          </a:p>
        </p:txBody>
      </p:sp>
      <p:pic>
        <p:nvPicPr>
          <p:cNvPr id="2" name="Picture 2" descr="Obsolescencia programada ¿También en moda? – Asociación de Moda Sostenible  de España">
            <a:extLst>
              <a:ext uri="{FF2B5EF4-FFF2-40B4-BE49-F238E27FC236}">
                <a16:creationId xmlns:a16="http://schemas.microsoft.com/office/drawing/2014/main" id="{1556F06C-965F-4EDF-8416-DF133F00D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896" y="3388222"/>
            <a:ext cx="4808024" cy="228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Título">
            <a:extLst>
              <a:ext uri="{FF2B5EF4-FFF2-40B4-BE49-F238E27FC236}">
                <a16:creationId xmlns:a16="http://schemas.microsoft.com/office/drawing/2014/main" id="{5DA85CAA-85DD-4CA3-9CBE-9164283747E3}"/>
              </a:ext>
            </a:extLst>
          </p:cNvPr>
          <p:cNvSpPr txBox="1">
            <a:spLocks/>
          </p:cNvSpPr>
          <p:nvPr/>
        </p:nvSpPr>
        <p:spPr>
          <a:xfrm>
            <a:off x="531762" y="917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CIRCULAR</a:t>
            </a:r>
          </a:p>
        </p:txBody>
      </p:sp>
    </p:spTree>
    <p:extLst>
      <p:ext uri="{BB962C8B-B14F-4D97-AF65-F5344CB8AC3E}">
        <p14:creationId xmlns:p14="http://schemas.microsoft.com/office/powerpoint/2010/main" val="271810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CB6F8-3EE9-4DF1-AA65-D56D44EE3D48}"/>
              </a:ext>
            </a:extLst>
          </p:cNvPr>
          <p:cNvSpPr/>
          <p:nvPr/>
        </p:nvSpPr>
        <p:spPr>
          <a:xfrm>
            <a:off x="1041949" y="5447229"/>
            <a:ext cx="5695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https://www.indiegogo.com/projects/aluna-a-burning-man-2017-installation/x/19286260#/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44255A-500F-4F34-BB09-07C4D8041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7390" r="44167" b="24803"/>
          <a:stretch/>
        </p:blipFill>
        <p:spPr>
          <a:xfrm>
            <a:off x="6697635" y="1222429"/>
            <a:ext cx="3513165" cy="250075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3D5DFB7-DAC3-484A-A2E6-51177E88C3EB}"/>
              </a:ext>
            </a:extLst>
          </p:cNvPr>
          <p:cNvSpPr/>
          <p:nvPr/>
        </p:nvSpPr>
        <p:spPr>
          <a:xfrm>
            <a:off x="3637634" y="3971333"/>
            <a:ext cx="491673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>
                <a:solidFill>
                  <a:srgbClr val="2A2A2A"/>
                </a:solidFill>
              </a:rPr>
              <a:t>ALUNA: A </a:t>
            </a:r>
            <a:r>
              <a:rPr lang="es-CO" dirty="0" err="1">
                <a:solidFill>
                  <a:srgbClr val="2A2A2A"/>
                </a:solidFill>
              </a:rPr>
              <a:t>Burning</a:t>
            </a:r>
            <a:r>
              <a:rPr lang="es-CO" dirty="0">
                <a:solidFill>
                  <a:srgbClr val="2A2A2A"/>
                </a:solidFill>
              </a:rPr>
              <a:t> Man 2017 </a:t>
            </a:r>
            <a:r>
              <a:rPr lang="es-CO" dirty="0" err="1">
                <a:solidFill>
                  <a:srgbClr val="2A2A2A"/>
                </a:solidFill>
              </a:rPr>
              <a:t>Installation</a:t>
            </a:r>
            <a:r>
              <a:rPr lang="es-CO" dirty="0">
                <a:solidFill>
                  <a:srgbClr val="2A2A2A"/>
                </a:solidFill>
              </a:rPr>
              <a:t>. </a:t>
            </a:r>
          </a:p>
          <a:p>
            <a:pPr algn="ctr"/>
            <a:r>
              <a:rPr lang="es-CO" dirty="0">
                <a:solidFill>
                  <a:srgbClr val="2A2A2A"/>
                </a:solidFill>
              </a:rPr>
              <a:t>USD 1.850, 42 patrocinadores y meta de USD</a:t>
            </a:r>
          </a:p>
          <a:p>
            <a:pPr algn="ctr"/>
            <a:r>
              <a:rPr lang="es-CO" dirty="0">
                <a:solidFill>
                  <a:srgbClr val="2A2A2A"/>
                </a:solidFill>
              </a:rPr>
              <a:t>60,000.</a:t>
            </a:r>
          </a:p>
          <a:p>
            <a:endParaRPr lang="es-CO" sz="1200" dirty="0">
              <a:latin typeface="+mj-lt"/>
            </a:endParaRPr>
          </a:p>
        </p:txBody>
      </p:sp>
      <p:pic>
        <p:nvPicPr>
          <p:cNvPr id="3074" name="Picture 2" descr="Las fotos y looks de las famosas en el Burning Man te van a dejar ...">
            <a:extLst>
              <a:ext uri="{FF2B5EF4-FFF2-40B4-BE49-F238E27FC236}">
                <a16:creationId xmlns:a16="http://schemas.microsoft.com/office/drawing/2014/main" id="{ED01B2D7-E98D-46E3-9141-7FE2245E3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666" y="1156855"/>
            <a:ext cx="3392141" cy="256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Título">
            <a:extLst>
              <a:ext uri="{FF2B5EF4-FFF2-40B4-BE49-F238E27FC236}">
                <a16:creationId xmlns:a16="http://schemas.microsoft.com/office/drawing/2014/main" id="{9B1AB3B4-483A-4736-8479-552149A80F30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EL VIDEO</a:t>
            </a:r>
          </a:p>
        </p:txBody>
      </p:sp>
    </p:spTree>
    <p:extLst>
      <p:ext uri="{BB962C8B-B14F-4D97-AF65-F5344CB8AC3E}">
        <p14:creationId xmlns:p14="http://schemas.microsoft.com/office/powerpoint/2010/main" val="119942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ACDE299-496E-4A9D-9B65-9C66372CB1E6}"/>
              </a:ext>
            </a:extLst>
          </p:cNvPr>
          <p:cNvSpPr/>
          <p:nvPr/>
        </p:nvSpPr>
        <p:spPr>
          <a:xfrm>
            <a:off x="3143672" y="2420888"/>
            <a:ext cx="6174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200" dirty="0"/>
              <a:t>Es una plataforma que provee a artistas, músicos, cineastas, diseñadores y otros creadores con los recursos y el apoyo necesarios para llevar sus ideas a la realidad. 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39AF681-7A4B-41E0-BB80-4F4A9D78C934}"/>
              </a:ext>
            </a:extLst>
          </p:cNvPr>
          <p:cNvSpPr/>
          <p:nvPr/>
        </p:nvSpPr>
        <p:spPr>
          <a:xfrm>
            <a:off x="5891479" y="4427222"/>
            <a:ext cx="1440160" cy="111071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ARTE</a:t>
            </a:r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81F43BA4-3447-4845-B651-F6B26E8FCA20}"/>
              </a:ext>
            </a:extLst>
          </p:cNvPr>
          <p:cNvSpPr/>
          <p:nvPr/>
        </p:nvSpPr>
        <p:spPr>
          <a:xfrm>
            <a:off x="8153400" y="348736"/>
            <a:ext cx="1944216" cy="1080120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CINE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AA3F406-421F-4CF5-BB2C-65B885111139}"/>
              </a:ext>
            </a:extLst>
          </p:cNvPr>
          <p:cNvSpPr/>
          <p:nvPr/>
        </p:nvSpPr>
        <p:spPr>
          <a:xfrm>
            <a:off x="10345183" y="1320977"/>
            <a:ext cx="658416" cy="43924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15 MILLONES DE CONTRIBUYENTES</a:t>
            </a:r>
          </a:p>
        </p:txBody>
      </p:sp>
      <p:sp>
        <p:nvSpPr>
          <p:cNvPr id="12" name="Pentágono 11">
            <a:extLst>
              <a:ext uri="{FF2B5EF4-FFF2-40B4-BE49-F238E27FC236}">
                <a16:creationId xmlns:a16="http://schemas.microsoft.com/office/drawing/2014/main" id="{86292FF1-DCE7-4024-9381-A94C50B620F8}"/>
              </a:ext>
            </a:extLst>
          </p:cNvPr>
          <p:cNvSpPr/>
          <p:nvPr/>
        </p:nvSpPr>
        <p:spPr>
          <a:xfrm>
            <a:off x="7823676" y="4149113"/>
            <a:ext cx="1584176" cy="1368152"/>
          </a:xfrm>
          <a:prstGeom prst="pentag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RESTAURANTES</a:t>
            </a: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EA3ED423-9B43-4975-AE78-5212F365F5EA}"/>
              </a:ext>
            </a:extLst>
          </p:cNvPr>
          <p:cNvSpPr/>
          <p:nvPr/>
        </p:nvSpPr>
        <p:spPr>
          <a:xfrm>
            <a:off x="1919536" y="1076504"/>
            <a:ext cx="1872208" cy="86409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JUEGOS</a:t>
            </a:r>
          </a:p>
        </p:txBody>
      </p:sp>
      <p:pic>
        <p:nvPicPr>
          <p:cNvPr id="2050" name="Picture 2" descr="Resultado de imagen para KICK STARTER">
            <a:extLst>
              <a:ext uri="{FF2B5EF4-FFF2-40B4-BE49-F238E27FC236}">
                <a16:creationId xmlns:a16="http://schemas.microsoft.com/office/drawing/2014/main" id="{2D15ABCC-6AA7-47A9-AC7F-32827F0FE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58" b="34136"/>
          <a:stretch/>
        </p:blipFill>
        <p:spPr bwMode="auto">
          <a:xfrm>
            <a:off x="4295800" y="1246354"/>
            <a:ext cx="3744416" cy="11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bo 13">
            <a:extLst>
              <a:ext uri="{FF2B5EF4-FFF2-40B4-BE49-F238E27FC236}">
                <a16:creationId xmlns:a16="http://schemas.microsoft.com/office/drawing/2014/main" id="{7E50964D-5D59-49A5-A7D5-18CEA2774A0E}"/>
              </a:ext>
            </a:extLst>
          </p:cNvPr>
          <p:cNvSpPr/>
          <p:nvPr/>
        </p:nvSpPr>
        <p:spPr>
          <a:xfrm>
            <a:off x="1260786" y="4583630"/>
            <a:ext cx="1872208" cy="1059500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600" dirty="0"/>
              <a:t>PERIODISMO</a:t>
            </a:r>
          </a:p>
        </p:txBody>
      </p:sp>
      <p:sp>
        <p:nvSpPr>
          <p:cNvPr id="15" name="Diagrama de flujo: datos 14">
            <a:extLst>
              <a:ext uri="{FF2B5EF4-FFF2-40B4-BE49-F238E27FC236}">
                <a16:creationId xmlns:a16="http://schemas.microsoft.com/office/drawing/2014/main" id="{2714DD73-25D2-4F44-9070-07645A3E1010}"/>
              </a:ext>
            </a:extLst>
          </p:cNvPr>
          <p:cNvSpPr/>
          <p:nvPr/>
        </p:nvSpPr>
        <p:spPr>
          <a:xfrm>
            <a:off x="1246719" y="2381907"/>
            <a:ext cx="1328853" cy="1886390"/>
          </a:xfrm>
          <a:prstGeom prst="flowChartInputOutp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204,433</a:t>
            </a:r>
          </a:p>
          <a:p>
            <a:pPr algn="ctr"/>
            <a:r>
              <a:rPr lang="es-CO" dirty="0"/>
              <a:t>PROYECTOS</a:t>
            </a:r>
          </a:p>
        </p:txBody>
      </p:sp>
      <p:sp>
        <p:nvSpPr>
          <p:cNvPr id="16" name="Cilindro 15">
            <a:extLst>
              <a:ext uri="{FF2B5EF4-FFF2-40B4-BE49-F238E27FC236}">
                <a16:creationId xmlns:a16="http://schemas.microsoft.com/office/drawing/2014/main" id="{058209B8-62A8-4889-88AF-2C321C2EC076}"/>
              </a:ext>
            </a:extLst>
          </p:cNvPr>
          <p:cNvSpPr/>
          <p:nvPr/>
        </p:nvSpPr>
        <p:spPr>
          <a:xfrm>
            <a:off x="4123906" y="4049502"/>
            <a:ext cx="1224136" cy="1512168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600" dirty="0"/>
              <a:t>5.9 MILES DE MILLONES</a:t>
            </a:r>
          </a:p>
          <a:p>
            <a:pPr algn="ctr"/>
            <a:r>
              <a:rPr lang="es-CO" sz="1600" dirty="0"/>
              <a:t>USD</a:t>
            </a:r>
          </a:p>
        </p:txBody>
      </p:sp>
      <p:sp>
        <p:nvSpPr>
          <p:cNvPr id="18" name="1 Título">
            <a:extLst>
              <a:ext uri="{FF2B5EF4-FFF2-40B4-BE49-F238E27FC236}">
                <a16:creationId xmlns:a16="http://schemas.microsoft.com/office/drawing/2014/main" id="{A1F94DE4-4CB8-43BE-AD56-9D48555C0E87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KICKSTARTER</a:t>
            </a:r>
          </a:p>
        </p:txBody>
      </p:sp>
    </p:spTree>
    <p:extLst>
      <p:ext uri="{BB962C8B-B14F-4D97-AF65-F5344CB8AC3E}">
        <p14:creationId xmlns:p14="http://schemas.microsoft.com/office/powerpoint/2010/main" val="214236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ksr-ugc.imgix.net/assets/011/335/860/32ed7a917487f5b5ca022491c365e9d1_original.png?crop=faces&amp;w=1552&amp;h=873&amp;fit=crop&amp;v=1463681189&amp;auto=format&amp;q=92&amp;s=f038bea9b5cefeb017753658d78fad27">
            <a:extLst>
              <a:ext uri="{FF2B5EF4-FFF2-40B4-BE49-F238E27FC236}">
                <a16:creationId xmlns:a16="http://schemas.microsoft.com/office/drawing/2014/main" id="{7828029F-E0D4-4C45-BDA3-1DB59D978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644" y="779228"/>
            <a:ext cx="3528392" cy="199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40A9DC0-9016-4ACD-9FEA-1DB566444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20586" r="38188" b="26189"/>
          <a:stretch/>
        </p:blipFill>
        <p:spPr>
          <a:xfrm>
            <a:off x="6542116" y="752836"/>
            <a:ext cx="3668684" cy="198314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A188A91-62E0-4A43-955C-C45746841A6C}"/>
              </a:ext>
            </a:extLst>
          </p:cNvPr>
          <p:cNvSpPr/>
          <p:nvPr/>
        </p:nvSpPr>
        <p:spPr>
          <a:xfrm>
            <a:off x="6408443" y="2735978"/>
            <a:ext cx="4057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Proyecto video </a:t>
            </a:r>
            <a:r>
              <a:rPr lang="es-CO" sz="1600" dirty="0">
                <a:solidFill>
                  <a:srgbClr val="000000"/>
                </a:solidFill>
              </a:rPr>
              <a:t>instalación</a:t>
            </a:r>
            <a:r>
              <a:rPr lang="en-US" sz="1600" dirty="0">
                <a:solidFill>
                  <a:srgbClr val="000000"/>
                </a:solidFill>
              </a:rPr>
              <a:t>:  $3.000 USD.</a:t>
            </a:r>
            <a:endParaRPr lang="es-CO" sz="16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25578E-9A5D-4579-B14B-F8CEB8F36297}"/>
              </a:ext>
            </a:extLst>
          </p:cNvPr>
          <p:cNvSpPr/>
          <p:nvPr/>
        </p:nvSpPr>
        <p:spPr>
          <a:xfrm>
            <a:off x="2355430" y="5149731"/>
            <a:ext cx="33123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rgbClr val="020621"/>
                </a:solidFill>
              </a:rPr>
              <a:t>Documental </a:t>
            </a:r>
            <a:r>
              <a:rPr lang="es-CO" sz="1600" dirty="0" err="1">
                <a:solidFill>
                  <a:srgbClr val="020621"/>
                </a:solidFill>
              </a:rPr>
              <a:t>Marmato</a:t>
            </a:r>
            <a:r>
              <a:rPr lang="es-CO" sz="1600" dirty="0">
                <a:solidFill>
                  <a:srgbClr val="020621"/>
                </a:solidFill>
              </a:rPr>
              <a:t>. 214 patrocinadores $45.731 USD. </a:t>
            </a:r>
            <a:endParaRPr lang="es-CO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4D0C62-61A9-477B-AB8A-374FFB963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1" t="14983" r="35825" b="26189"/>
          <a:stretch/>
        </p:blipFill>
        <p:spPr>
          <a:xfrm>
            <a:off x="2252529" y="3421539"/>
            <a:ext cx="3312368" cy="17281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F14F118-5410-404F-9DBA-0C71B3A6E5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39" t="30390" r="41337" b="33192"/>
          <a:stretch/>
        </p:blipFill>
        <p:spPr>
          <a:xfrm>
            <a:off x="6542116" y="3590457"/>
            <a:ext cx="3668684" cy="158025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3F7653-1B85-4E73-83B7-8B6BD2EE20CB}"/>
              </a:ext>
            </a:extLst>
          </p:cNvPr>
          <p:cNvSpPr/>
          <p:nvPr/>
        </p:nvSpPr>
        <p:spPr>
          <a:xfrm>
            <a:off x="6552340" y="5206659"/>
            <a:ext cx="3451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latin typeface="Calibri (Títulos)"/>
              </a:rPr>
              <a:t>$1.216 USD de la meta de USD $7.500 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3FEECBE-3839-42DE-A49E-A548D1D551F9}"/>
              </a:ext>
            </a:extLst>
          </p:cNvPr>
          <p:cNvSpPr/>
          <p:nvPr/>
        </p:nvSpPr>
        <p:spPr>
          <a:xfrm>
            <a:off x="2149628" y="2775209"/>
            <a:ext cx="3888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rgbClr val="020621"/>
                </a:solidFill>
              </a:rPr>
              <a:t>70 patrocinadores contribuyeron con USD  $7.621</a:t>
            </a:r>
            <a:endParaRPr lang="es-CO" sz="16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58C0A9E-D286-49BB-9803-FE8E2B3AF385}"/>
              </a:ext>
            </a:extLst>
          </p:cNvPr>
          <p:cNvSpPr/>
          <p:nvPr/>
        </p:nvSpPr>
        <p:spPr>
          <a:xfrm>
            <a:off x="6408444" y="3123647"/>
            <a:ext cx="55772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/>
              <a:t>https://www.kickstarter.com/projects/1835445034/the-series-a-return-project</a:t>
            </a:r>
          </a:p>
        </p:txBody>
      </p:sp>
      <p:sp>
        <p:nvSpPr>
          <p:cNvPr id="12" name="1 Título">
            <a:extLst>
              <a:ext uri="{FF2B5EF4-FFF2-40B4-BE49-F238E27FC236}">
                <a16:creationId xmlns:a16="http://schemas.microsoft.com/office/drawing/2014/main" id="{4BA60DAC-635E-4841-8080-263CD860BBEE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KICKSTARTER</a:t>
            </a:r>
          </a:p>
        </p:txBody>
      </p:sp>
    </p:spTree>
    <p:extLst>
      <p:ext uri="{BB962C8B-B14F-4D97-AF65-F5344CB8AC3E}">
        <p14:creationId xmlns:p14="http://schemas.microsoft.com/office/powerpoint/2010/main" val="1196118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7D0F3DA-824E-4962-AA0E-5BB9C4C11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7392" r="50833" b="30731"/>
          <a:stretch/>
        </p:blipFill>
        <p:spPr>
          <a:xfrm>
            <a:off x="2297767" y="896348"/>
            <a:ext cx="3429000" cy="20574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89E70E-80B4-4AB5-8471-016194CA8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34" t="11462" r="10833" b="32215"/>
          <a:stretch/>
        </p:blipFill>
        <p:spPr>
          <a:xfrm>
            <a:off x="6931219" y="685800"/>
            <a:ext cx="3048000" cy="205740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B50F227-1BA3-4D06-9EE1-D6898FDA06E7}"/>
              </a:ext>
            </a:extLst>
          </p:cNvPr>
          <p:cNvSpPr/>
          <p:nvPr/>
        </p:nvSpPr>
        <p:spPr>
          <a:xfrm>
            <a:off x="7850310" y="3429000"/>
            <a:ext cx="2667000" cy="1905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Categorías:</a:t>
            </a:r>
          </a:p>
          <a:p>
            <a:pPr algn="ctr"/>
            <a:r>
              <a:rPr lang="es-CO" dirty="0"/>
              <a:t>Viajes</a:t>
            </a:r>
          </a:p>
          <a:p>
            <a:pPr algn="ctr"/>
            <a:r>
              <a:rPr lang="es-CO" dirty="0"/>
              <a:t>Deportes</a:t>
            </a:r>
          </a:p>
          <a:p>
            <a:pPr algn="ctr"/>
            <a:r>
              <a:rPr lang="es-CO" dirty="0"/>
              <a:t>Negocios Locales</a:t>
            </a:r>
          </a:p>
          <a:p>
            <a:pPr algn="ctr"/>
            <a:r>
              <a:rPr lang="es-CO" dirty="0"/>
              <a:t>Cine-Audio</a:t>
            </a:r>
          </a:p>
          <a:p>
            <a:pPr algn="ctr"/>
            <a:r>
              <a:rPr lang="es-CO" dirty="0"/>
              <a:t>Tecnología</a:t>
            </a:r>
          </a:p>
        </p:txBody>
      </p:sp>
      <p:pic>
        <p:nvPicPr>
          <p:cNvPr id="1026" name="Picture 2" descr="Resultado de imagen para indiegogo logo">
            <a:extLst>
              <a:ext uri="{FF2B5EF4-FFF2-40B4-BE49-F238E27FC236}">
                <a16:creationId xmlns:a16="http://schemas.microsoft.com/office/drawing/2014/main" id="{7AFB4186-C250-492A-8BA8-60B0366A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2983757"/>
            <a:ext cx="1981200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09C2E46-5EC1-4359-A44E-389C74965A07}"/>
              </a:ext>
            </a:extLst>
          </p:cNvPr>
          <p:cNvSpPr/>
          <p:nvPr/>
        </p:nvSpPr>
        <p:spPr>
          <a:xfrm>
            <a:off x="2435419" y="3429000"/>
            <a:ext cx="2209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Más de 800,000 proyectos</a:t>
            </a:r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A9CD84AD-21C3-47C0-8D35-20337300FE3A}"/>
              </a:ext>
            </a:extLst>
          </p:cNvPr>
          <p:cNvSpPr/>
          <p:nvPr/>
        </p:nvSpPr>
        <p:spPr>
          <a:xfrm>
            <a:off x="5067250" y="3419176"/>
            <a:ext cx="1973188" cy="1368152"/>
          </a:xfrm>
          <a:prstGeom prst="pent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USD 11 MIL MILLONES</a:t>
            </a:r>
          </a:p>
        </p:txBody>
      </p:sp>
      <p:sp>
        <p:nvSpPr>
          <p:cNvPr id="10" name="1 Título">
            <a:extLst>
              <a:ext uri="{FF2B5EF4-FFF2-40B4-BE49-F238E27FC236}">
                <a16:creationId xmlns:a16="http://schemas.microsoft.com/office/drawing/2014/main" id="{65EFA6A8-147F-4703-8B56-2F4608A7365D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INDIEGOGO</a:t>
            </a:r>
          </a:p>
        </p:txBody>
      </p:sp>
    </p:spTree>
    <p:extLst>
      <p:ext uri="{BB962C8B-B14F-4D97-AF65-F5344CB8AC3E}">
        <p14:creationId xmlns:p14="http://schemas.microsoft.com/office/powerpoint/2010/main" val="935029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547169C-F8CB-4AD9-8D24-D29ADE95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6" t="21838" r="44067" b="29249"/>
          <a:stretch/>
        </p:blipFill>
        <p:spPr>
          <a:xfrm>
            <a:off x="6516983" y="990600"/>
            <a:ext cx="4652765" cy="207656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0B2B6E4-429D-4CC5-8E7F-C38A2BC7BA22}"/>
              </a:ext>
            </a:extLst>
          </p:cNvPr>
          <p:cNvSpPr/>
          <p:nvPr/>
        </p:nvSpPr>
        <p:spPr>
          <a:xfrm>
            <a:off x="6516983" y="3096349"/>
            <a:ext cx="465276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rgbClr val="2A2A2A"/>
                </a:solidFill>
              </a:rPr>
              <a:t>USD 1,110, 15 </a:t>
            </a:r>
            <a:r>
              <a:rPr lang="es-ES" sz="1500" dirty="0">
                <a:solidFill>
                  <a:srgbClr val="2A2A2A"/>
                </a:solidFill>
              </a:rPr>
              <a:t>patrocinadores</a:t>
            </a:r>
            <a:r>
              <a:rPr lang="en-US" sz="1500" dirty="0">
                <a:solidFill>
                  <a:srgbClr val="2A2A2A"/>
                </a:solidFill>
              </a:rPr>
              <a:t> y meta USD 4,000</a:t>
            </a:r>
            <a:endParaRPr lang="es-CO" sz="15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B8CA06-D666-475F-944F-35BA380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24802" r="56586" b="21839"/>
          <a:stretch/>
        </p:blipFill>
        <p:spPr>
          <a:xfrm>
            <a:off x="1308295" y="3685735"/>
            <a:ext cx="4366723" cy="154744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FAA8AFA-0903-449A-A052-26C1F4E5CC5B}"/>
              </a:ext>
            </a:extLst>
          </p:cNvPr>
          <p:cNvSpPr/>
          <p:nvPr/>
        </p:nvSpPr>
        <p:spPr>
          <a:xfrm>
            <a:off x="1195754" y="5233182"/>
            <a:ext cx="45079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rgbClr val="2A2A2A"/>
                </a:solidFill>
              </a:rPr>
              <a:t>USD 3,982, 48 </a:t>
            </a:r>
            <a:r>
              <a:rPr lang="es-CO" sz="1500" dirty="0">
                <a:solidFill>
                  <a:srgbClr val="2A2A2A"/>
                </a:solidFill>
              </a:rPr>
              <a:t>patrocinadores</a:t>
            </a:r>
            <a:r>
              <a:rPr lang="en-US" sz="1500" dirty="0">
                <a:solidFill>
                  <a:srgbClr val="2A2A2A"/>
                </a:solidFill>
              </a:rPr>
              <a:t> y meta de USD 15,000.</a:t>
            </a:r>
            <a:br>
              <a:rPr lang="en-US" dirty="0">
                <a:solidFill>
                  <a:srgbClr val="2A2A2A"/>
                </a:solidFill>
                <a:latin typeface="Benton Sans"/>
              </a:rPr>
            </a:b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CC9921-C358-4728-861E-EB8C4FD510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4" t="20356" r="47500" b="24803"/>
          <a:stretch/>
        </p:blipFill>
        <p:spPr>
          <a:xfrm>
            <a:off x="6516983" y="3569253"/>
            <a:ext cx="4652765" cy="166392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C7A5980-915C-4D7F-A4F7-9FB2E1C6774F}"/>
              </a:ext>
            </a:extLst>
          </p:cNvPr>
          <p:cNvSpPr/>
          <p:nvPr/>
        </p:nvSpPr>
        <p:spPr>
          <a:xfrm>
            <a:off x="6516982" y="5307557"/>
            <a:ext cx="48215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2A2A2A"/>
                </a:solidFill>
              </a:rPr>
              <a:t>USD 2,792, 80 </a:t>
            </a:r>
            <a:r>
              <a:rPr lang="es-CO" sz="1500" dirty="0">
                <a:solidFill>
                  <a:srgbClr val="2A2A2A"/>
                </a:solidFill>
              </a:rPr>
              <a:t>patrocinadores</a:t>
            </a:r>
            <a:r>
              <a:rPr lang="en-US" sz="1500" dirty="0">
                <a:solidFill>
                  <a:srgbClr val="2A2A2A"/>
                </a:solidFill>
              </a:rPr>
              <a:t> y meta USD 10,000</a:t>
            </a:r>
            <a:r>
              <a:rPr lang="en-US" sz="1400" dirty="0">
                <a:solidFill>
                  <a:srgbClr val="2A2A2A"/>
                </a:solidFill>
              </a:rPr>
              <a:t> </a:t>
            </a:r>
          </a:p>
          <a:p>
            <a:endParaRPr lang="en-US" dirty="0">
              <a:solidFill>
                <a:srgbClr val="2A2A2A"/>
              </a:solidFill>
              <a:latin typeface="Benton Sans"/>
            </a:endParaRPr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BDEEE763-898E-4438-BD95-E32E9CB2B97E}"/>
              </a:ext>
            </a:extLst>
          </p:cNvPr>
          <p:cNvSpPr txBox="1">
            <a:spLocks/>
          </p:cNvSpPr>
          <p:nvPr/>
        </p:nvSpPr>
        <p:spPr>
          <a:xfrm>
            <a:off x="498764" y="-2813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INDIEGOGO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56831E-80AE-480A-94FC-50E554E7CC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30" t="14427" r="38963" b="31068"/>
          <a:stretch/>
        </p:blipFill>
        <p:spPr>
          <a:xfrm>
            <a:off x="1308295" y="990601"/>
            <a:ext cx="4366723" cy="198119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65C0218-CF4C-4EEC-B36D-9BBCFC6265AD}"/>
              </a:ext>
            </a:extLst>
          </p:cNvPr>
          <p:cNvSpPr/>
          <p:nvPr/>
        </p:nvSpPr>
        <p:spPr>
          <a:xfrm>
            <a:off x="1336552" y="3065869"/>
            <a:ext cx="416233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/>
              <a:t>USD 170,342 USD y 3,283 </a:t>
            </a:r>
            <a:r>
              <a:rPr lang="en-US" sz="1500" dirty="0" err="1"/>
              <a:t>patrocinadores</a:t>
            </a:r>
            <a:endParaRPr lang="es-CO" sz="1500" dirty="0"/>
          </a:p>
        </p:txBody>
      </p:sp>
    </p:spTree>
    <p:extLst>
      <p:ext uri="{BB962C8B-B14F-4D97-AF65-F5344CB8AC3E}">
        <p14:creationId xmlns:p14="http://schemas.microsoft.com/office/powerpoint/2010/main" val="340853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82B26EA2-BD96-4AF0-9687-7BED0D386BB5}"/>
              </a:ext>
            </a:extLst>
          </p:cNvPr>
          <p:cNvSpPr txBox="1">
            <a:spLocks/>
          </p:cNvSpPr>
          <p:nvPr/>
        </p:nvSpPr>
        <p:spPr>
          <a:xfrm>
            <a:off x="1981200" y="1390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CO" b="1" dirty="0">
              <a:solidFill>
                <a:schemeClr val="tx2"/>
              </a:solidFill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B7C2936-93B7-4086-B026-EDCFB3E7F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93443"/>
              </p:ext>
            </p:extLst>
          </p:nvPr>
        </p:nvGraphicFramePr>
        <p:xfrm>
          <a:off x="1988249" y="759655"/>
          <a:ext cx="8229599" cy="45454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96867">
                  <a:extLst>
                    <a:ext uri="{9D8B030D-6E8A-4147-A177-3AD203B41FA5}">
                      <a16:colId xmlns:a16="http://schemas.microsoft.com/office/drawing/2014/main" val="230356147"/>
                    </a:ext>
                  </a:extLst>
                </a:gridCol>
                <a:gridCol w="3665313">
                  <a:extLst>
                    <a:ext uri="{9D8B030D-6E8A-4147-A177-3AD203B41FA5}">
                      <a16:colId xmlns:a16="http://schemas.microsoft.com/office/drawing/2014/main" val="837253759"/>
                    </a:ext>
                  </a:extLst>
                </a:gridCol>
                <a:gridCol w="2467419">
                  <a:extLst>
                    <a:ext uri="{9D8B030D-6E8A-4147-A177-3AD203B41FA5}">
                      <a16:colId xmlns:a16="http://schemas.microsoft.com/office/drawing/2014/main" val="761677401"/>
                    </a:ext>
                  </a:extLst>
                </a:gridCol>
              </a:tblGrid>
              <a:tr h="470828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CARACTERISTICA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KICKSTARTER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INDIEGOGO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98753"/>
                  </a:ext>
                </a:extLst>
              </a:tr>
              <a:tr h="269045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CREACIÓN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307882"/>
                  </a:ext>
                </a:extLst>
              </a:tr>
              <a:tr h="470828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MODALIDAD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Todo o 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s-CO" sz="1600" dirty="0"/>
                        <a:t>Todo o nada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s-CO" sz="1600" dirty="0"/>
                        <a:t>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272047"/>
                  </a:ext>
                </a:extLst>
              </a:tr>
              <a:tr h="269045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COMISIÓN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973074"/>
                  </a:ext>
                </a:extLst>
              </a:tr>
              <a:tr h="1883312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PAÍS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EEUU, Reino Unido, Canadá, Australia, Nueva Zelanda, Países Bajos, Dinamarca, Irlanda, Noruega, Suecia, Alemania, Francia, España, Austria, Bélgica, Italia, Luxemburgo, Suiza, Hong Kong, Singapur, México y Japón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En la mayoría de los países.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506892"/>
                  </a:ext>
                </a:extLst>
              </a:tr>
              <a:tr h="470828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Qué Financia?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Solo proyectos. Nada de caridad.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Cualquier tema.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60676"/>
                  </a:ext>
                </a:extLst>
              </a:tr>
              <a:tr h="470828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Pagos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Abono a cuenta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 err="1"/>
                        <a:t>Paypal</a:t>
                      </a:r>
                      <a:r>
                        <a:rPr lang="es-CO" sz="1600" dirty="0"/>
                        <a:t> o abono a cuenta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74364"/>
                  </a:ext>
                </a:extLst>
              </a:tr>
            </a:tbl>
          </a:graphicData>
        </a:graphic>
      </p:graphicFrame>
      <p:sp>
        <p:nvSpPr>
          <p:cNvPr id="6" name="1 Título">
            <a:extLst>
              <a:ext uri="{FF2B5EF4-FFF2-40B4-BE49-F238E27FC236}">
                <a16:creationId xmlns:a16="http://schemas.microsoft.com/office/drawing/2014/main" id="{18410D96-009D-480F-B930-48DE329575D6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KICKSTARTER VS INDIEGOGO</a:t>
            </a:r>
          </a:p>
        </p:txBody>
      </p:sp>
    </p:spTree>
    <p:extLst>
      <p:ext uri="{BB962C8B-B14F-4D97-AF65-F5344CB8AC3E}">
        <p14:creationId xmlns:p14="http://schemas.microsoft.com/office/powerpoint/2010/main" val="1206428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181C34-A846-41E8-A7C2-016D5A6B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012" y="103849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s-CO" sz="2200" dirty="0">
                <a:solidFill>
                  <a:schemeClr val="tx1"/>
                </a:solidFill>
              </a:rPr>
              <a:t>“Es la plataforma gratuita de recaudo de fondos sociales más grande y confiable”.</a:t>
            </a:r>
          </a:p>
          <a:p>
            <a:pPr algn="just"/>
            <a:endParaRPr lang="es-CO" sz="2200" dirty="0">
              <a:solidFill>
                <a:schemeClr val="tx1"/>
              </a:solidFill>
            </a:endParaRPr>
          </a:p>
          <a:p>
            <a:pPr algn="just"/>
            <a:r>
              <a:rPr lang="es-CO" sz="2200" dirty="0">
                <a:solidFill>
                  <a:schemeClr val="tx1"/>
                </a:solidFill>
              </a:rPr>
              <a:t>0% de comisión.</a:t>
            </a:r>
          </a:p>
          <a:p>
            <a:pPr algn="just"/>
            <a:endParaRPr lang="es-CO" sz="2200" dirty="0">
              <a:solidFill>
                <a:schemeClr val="tx1"/>
              </a:solidFill>
            </a:endParaRPr>
          </a:p>
          <a:p>
            <a:pPr algn="just"/>
            <a:r>
              <a:rPr lang="es-CO" sz="2200" dirty="0">
                <a:solidFill>
                  <a:schemeClr val="tx1"/>
                </a:solidFill>
              </a:rPr>
              <a:t>Categorías: emergencias, salud, in memoriam, animales, organización benéfica y educación.</a:t>
            </a:r>
          </a:p>
          <a:p>
            <a:pPr algn="just"/>
            <a:r>
              <a:rPr lang="es-CO" sz="2200" dirty="0">
                <a:solidFill>
                  <a:schemeClr val="tx1"/>
                </a:solidFill>
              </a:rPr>
              <a:t>Más de 5,000 millones de dólares recaudados.</a:t>
            </a:r>
          </a:p>
          <a:p>
            <a:pPr algn="just"/>
            <a:endParaRPr lang="es-CO" sz="2200" dirty="0">
              <a:solidFill>
                <a:schemeClr val="tx1"/>
              </a:solidFill>
            </a:endParaRPr>
          </a:p>
          <a:p>
            <a:pPr algn="just"/>
            <a:r>
              <a:rPr lang="es-CO" sz="2200" dirty="0">
                <a:solidFill>
                  <a:schemeClr val="tx1"/>
                </a:solidFill>
              </a:rPr>
              <a:t>La comisión por procesamiento del pago es del 2.9 % + $0.30 por donativo.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F1AD6645-FD59-4A1C-A80F-3E3E89D27B48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GOFUNDME</a:t>
            </a:r>
          </a:p>
        </p:txBody>
      </p:sp>
      <p:pic>
        <p:nvPicPr>
          <p:cNvPr id="1026" name="Picture 2" descr="Resultado de imagen para go fund me">
            <a:extLst>
              <a:ext uri="{FF2B5EF4-FFF2-40B4-BE49-F238E27FC236}">
                <a16:creationId xmlns:a16="http://schemas.microsoft.com/office/drawing/2014/main" id="{CF456FF0-BB0D-4728-8C4A-72DD1AB7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655" y="168813"/>
            <a:ext cx="3810003" cy="7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575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B7295A-8A71-4B01-B518-86670243A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30731" r="45000" b="23321"/>
          <a:stretch/>
        </p:blipFill>
        <p:spPr>
          <a:xfrm>
            <a:off x="2209799" y="995066"/>
            <a:ext cx="3451123" cy="1905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1591304-16D6-432B-9770-8E0B71813173}"/>
              </a:ext>
            </a:extLst>
          </p:cNvPr>
          <p:cNvSpPr/>
          <p:nvPr/>
        </p:nvSpPr>
        <p:spPr>
          <a:xfrm>
            <a:off x="6501620" y="1650606"/>
            <a:ext cx="396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 err="1"/>
              <a:t>Jérôme</a:t>
            </a:r>
            <a:r>
              <a:rPr lang="es-CO" dirty="0"/>
              <a:t> Jarre recaudó 2.7 millones de euros para ayudar a las víctimas de la hambruna de Somalia.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EFB1C4-77B6-4173-B72F-36783C024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67" t="29249" r="16667" b="26284"/>
          <a:stretch/>
        </p:blipFill>
        <p:spPr>
          <a:xfrm>
            <a:off x="2187678" y="3440141"/>
            <a:ext cx="3451123" cy="1905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D1EEB45-5DB0-4CFF-90BA-5B33027A0E95}"/>
              </a:ext>
            </a:extLst>
          </p:cNvPr>
          <p:cNvSpPr/>
          <p:nvPr/>
        </p:nvSpPr>
        <p:spPr>
          <a:xfrm>
            <a:off x="6553201" y="3440141"/>
            <a:ext cx="396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>
                <a:ea typeface="Tahoma" panose="020B0604030504040204" pitchFamily="34" charset="0"/>
                <a:cs typeface="Tahoma" panose="020B0604030504040204" pitchFamily="34" charset="0"/>
              </a:rPr>
              <a:t>La comunidad de alpinistas recaudo USD 160.223 para rescatar a Elizabeth y ayudar a la esposa e hijos de su compañero de escalada </a:t>
            </a:r>
            <a:r>
              <a:rPr lang="es-CO" dirty="0" err="1">
                <a:ea typeface="Tahoma" panose="020B0604030504040204" pitchFamily="34" charset="0"/>
                <a:cs typeface="Tahoma" panose="020B0604030504040204" pitchFamily="34" charset="0"/>
              </a:rPr>
              <a:t>Tomek</a:t>
            </a:r>
            <a:r>
              <a:rPr lang="es-CO" dirty="0">
                <a:ea typeface="Tahoma" panose="020B0604030504040204" pitchFamily="34" charset="0"/>
                <a:cs typeface="Tahoma" panose="020B0604030504040204" pitchFamily="34" charset="0"/>
              </a:rPr>
              <a:t>, que perdió la vida en la montaña.</a:t>
            </a:r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A7758A5A-773E-4391-956B-AC0FFBEFA7E5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GOFUNDME</a:t>
            </a:r>
          </a:p>
        </p:txBody>
      </p:sp>
    </p:spTree>
    <p:extLst>
      <p:ext uri="{BB962C8B-B14F-4D97-AF65-F5344CB8AC3E}">
        <p14:creationId xmlns:p14="http://schemas.microsoft.com/office/powerpoint/2010/main" val="350679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615FC0D-96BD-4040-B1BE-363EFBBA71BA}"/>
              </a:ext>
            </a:extLst>
          </p:cNvPr>
          <p:cNvSpPr/>
          <p:nvPr/>
        </p:nvSpPr>
        <p:spPr>
          <a:xfrm>
            <a:off x="2057400" y="1143000"/>
            <a:ext cx="78486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2200" dirty="0">
              <a:solidFill>
                <a:srgbClr val="1D1D1B"/>
              </a:solidFill>
            </a:endParaRPr>
          </a:p>
          <a:p>
            <a:pPr>
              <a:buFont typeface="+mj-lt"/>
              <a:buAutoNum type="arabicPeriod"/>
            </a:pPr>
            <a:r>
              <a:rPr lang="es-CO" sz="2200" dirty="0" err="1">
                <a:solidFill>
                  <a:srgbClr val="1D1D1B"/>
                </a:solidFill>
                <a:highlight>
                  <a:srgbClr val="FFFF00"/>
                </a:highlight>
              </a:rPr>
              <a:t>Patreon</a:t>
            </a:r>
            <a:r>
              <a:rPr lang="es-CO" sz="2200" dirty="0">
                <a:solidFill>
                  <a:srgbClr val="1D1D1B"/>
                </a:solidFill>
                <a:highlight>
                  <a:srgbClr val="FFFF00"/>
                </a:highlight>
              </a:rPr>
              <a:t>. Se dan contribuciones mensuales.</a:t>
            </a:r>
          </a:p>
          <a:p>
            <a:pPr>
              <a:buFont typeface="+mj-lt"/>
              <a:buAutoNum type="arabicPeriod"/>
            </a:pPr>
            <a:r>
              <a:rPr lang="es-CO" sz="2200" dirty="0" err="1">
                <a:solidFill>
                  <a:srgbClr val="1D1D1B"/>
                </a:solidFill>
              </a:rPr>
              <a:t>Crowdrise</a:t>
            </a:r>
            <a:r>
              <a:rPr lang="es-CO" sz="2200" dirty="0">
                <a:solidFill>
                  <a:srgbClr val="1D1D1B"/>
                </a:solidFill>
              </a:rPr>
              <a:t>. Ayuda.</a:t>
            </a:r>
          </a:p>
          <a:p>
            <a:pPr>
              <a:buFont typeface="+mj-lt"/>
              <a:buAutoNum type="arabicPeriod"/>
            </a:pPr>
            <a:r>
              <a:rPr lang="es-CO" sz="2200" dirty="0" err="1">
                <a:solidFill>
                  <a:srgbClr val="1D1D1B"/>
                </a:solidFill>
              </a:rPr>
              <a:t>Razoo</a:t>
            </a:r>
            <a:r>
              <a:rPr lang="es-CO" sz="2200" dirty="0">
                <a:solidFill>
                  <a:srgbClr val="1D1D1B"/>
                </a:solidFill>
              </a:rPr>
              <a:t>. Ayuda y Caridad.</a:t>
            </a:r>
          </a:p>
          <a:p>
            <a:pPr>
              <a:buFont typeface="+mj-lt"/>
              <a:buAutoNum type="arabicPeriod"/>
            </a:pPr>
            <a:r>
              <a:rPr lang="es-CO" sz="2200" dirty="0" err="1">
                <a:solidFill>
                  <a:srgbClr val="1D1D1B"/>
                </a:solidFill>
              </a:rPr>
              <a:t>RocketHub</a:t>
            </a:r>
            <a:r>
              <a:rPr lang="es-CO" sz="2200" dirty="0">
                <a:solidFill>
                  <a:srgbClr val="1D1D1B"/>
                </a:solidFill>
              </a:rPr>
              <a:t>. Emprendimiento.</a:t>
            </a:r>
          </a:p>
          <a:p>
            <a:pPr>
              <a:buFont typeface="+mj-lt"/>
              <a:buAutoNum type="arabicPeriod"/>
            </a:pPr>
            <a:r>
              <a:rPr lang="es-CO" sz="2200" dirty="0" err="1">
                <a:solidFill>
                  <a:srgbClr val="1D1D1B"/>
                </a:solidFill>
              </a:rPr>
              <a:t>Crowdfunder</a:t>
            </a:r>
            <a:r>
              <a:rPr lang="es-CO" sz="2200" dirty="0">
                <a:solidFill>
                  <a:srgbClr val="1D1D1B"/>
                </a:solidFill>
              </a:rPr>
              <a:t>. Búsqueda de ángeles inversionistas.</a:t>
            </a:r>
          </a:p>
          <a:p>
            <a:pPr>
              <a:buFont typeface="+mj-lt"/>
              <a:buAutoNum type="arabicPeriod"/>
            </a:pPr>
            <a:r>
              <a:rPr lang="es-CO" sz="2200" dirty="0" err="1">
                <a:solidFill>
                  <a:srgbClr val="1D1D1B"/>
                </a:solidFill>
              </a:rPr>
              <a:t>Give</a:t>
            </a:r>
            <a:r>
              <a:rPr lang="es-CO" sz="2200" dirty="0">
                <a:solidFill>
                  <a:srgbClr val="1D1D1B"/>
                </a:solidFill>
              </a:rPr>
              <a:t>. Ayuda. No cobra comisión.</a:t>
            </a:r>
          </a:p>
          <a:p>
            <a:pPr>
              <a:buFont typeface="+mj-lt"/>
              <a:buAutoNum type="arabicPeriod"/>
            </a:pPr>
            <a:r>
              <a:rPr lang="es-CO" sz="2200" dirty="0" err="1">
                <a:solidFill>
                  <a:srgbClr val="1D1D1B"/>
                </a:solidFill>
              </a:rPr>
              <a:t>Charitable</a:t>
            </a:r>
            <a:r>
              <a:rPr lang="es-CO" sz="2200" dirty="0">
                <a:solidFill>
                  <a:srgbClr val="1D1D1B"/>
                </a:solidFill>
              </a:rPr>
              <a:t>. Ayuda. No cobra comisión.</a:t>
            </a:r>
          </a:p>
          <a:p>
            <a:pPr>
              <a:buFont typeface="+mj-lt"/>
              <a:buAutoNum type="arabicPeriod"/>
            </a:pPr>
            <a:r>
              <a:rPr lang="es-CO" sz="2200" dirty="0" err="1">
                <a:solidFill>
                  <a:srgbClr val="1D1D1B"/>
                </a:solidFill>
                <a:highlight>
                  <a:srgbClr val="FFFF00"/>
                </a:highlight>
              </a:rPr>
              <a:t>Kiva</a:t>
            </a:r>
            <a:r>
              <a:rPr lang="es-CO" sz="2200" dirty="0">
                <a:solidFill>
                  <a:srgbClr val="1D1D1B"/>
                </a:solidFill>
                <a:highlight>
                  <a:srgbClr val="FFFF00"/>
                </a:highlight>
              </a:rPr>
              <a:t>. Microcrédito.</a:t>
            </a:r>
          </a:p>
          <a:p>
            <a:pPr>
              <a:buFont typeface="+mj-lt"/>
              <a:buAutoNum type="arabicPeriod"/>
            </a:pPr>
            <a:r>
              <a:rPr lang="es-CO" sz="2200" dirty="0">
                <a:solidFill>
                  <a:srgbClr val="1D1D1B"/>
                </a:solidFill>
              </a:rPr>
              <a:t>Global </a:t>
            </a:r>
            <a:r>
              <a:rPr lang="es-CO" sz="2200" dirty="0" err="1">
                <a:solidFill>
                  <a:srgbClr val="1D1D1B"/>
                </a:solidFill>
              </a:rPr>
              <a:t>giving</a:t>
            </a:r>
            <a:r>
              <a:rPr lang="es-CO" sz="2200" dirty="0">
                <a:solidFill>
                  <a:srgbClr val="1D1D1B"/>
                </a:solidFill>
              </a:rPr>
              <a:t>. Ayuda</a:t>
            </a:r>
            <a:r>
              <a:rPr lang="es-CO" sz="2200" b="1" dirty="0">
                <a:solidFill>
                  <a:srgbClr val="1D1D1B"/>
                </a:solidFill>
              </a:rPr>
              <a:t>.</a:t>
            </a:r>
          </a:p>
          <a:p>
            <a:endParaRPr lang="es-CO" dirty="0">
              <a:solidFill>
                <a:srgbClr val="1D1D1B"/>
              </a:solidFill>
              <a:latin typeface="gdsherpa"/>
            </a:endParaRP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161EFD92-9258-4318-9366-95447DECF19D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OTRAS PLATAFORMAS</a:t>
            </a:r>
          </a:p>
        </p:txBody>
      </p:sp>
    </p:spTree>
    <p:extLst>
      <p:ext uri="{BB962C8B-B14F-4D97-AF65-F5344CB8AC3E}">
        <p14:creationId xmlns:p14="http://schemas.microsoft.com/office/powerpoint/2010/main" val="3529632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DD801A-A0F3-4B00-AA4C-49403093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CO" sz="2400" b="1" dirty="0">
                <a:solidFill>
                  <a:srgbClr val="FF0000"/>
                </a:solidFill>
              </a:rPr>
              <a:t>Actividad 2</a:t>
            </a:r>
          </a:p>
          <a:p>
            <a:pPr marL="0" indent="0" algn="ctr">
              <a:buNone/>
            </a:pPr>
            <a:endParaRPr lang="es-ES" sz="2400" dirty="0"/>
          </a:p>
          <a:p>
            <a:pPr marL="0" indent="0" algn="ctr">
              <a:buNone/>
            </a:pPr>
            <a:r>
              <a:rPr lang="es-ES" sz="2400" dirty="0"/>
              <a:t>¿Cómo asociar el concepto de crowdfunding a Bancolombia?</a:t>
            </a:r>
            <a:endParaRPr lang="es-CO" sz="2400" dirty="0"/>
          </a:p>
          <a:p>
            <a:endParaRPr lang="es-CO" dirty="0"/>
          </a:p>
        </p:txBody>
      </p:sp>
      <p:sp>
        <p:nvSpPr>
          <p:cNvPr id="4" name="1 Título">
            <a:extLst>
              <a:ext uri="{FF2B5EF4-FFF2-40B4-BE49-F238E27FC236}">
                <a16:creationId xmlns:a16="http://schemas.microsoft.com/office/drawing/2014/main" id="{8C5429DB-554E-405A-8896-1418F288BEBF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</a:t>
            </a:r>
          </a:p>
        </p:txBody>
      </p:sp>
    </p:spTree>
    <p:extLst>
      <p:ext uri="{BB962C8B-B14F-4D97-AF65-F5344CB8AC3E}">
        <p14:creationId xmlns:p14="http://schemas.microsoft.com/office/powerpoint/2010/main" val="44724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CONOMÍA CIRCULAR DE LA “ECO-OBLIGACIÓN A LA ECO-OPORTUNIDAD” EBOOK | IVAN  LOBATO GAGO | Descargar libro PDF o EPUB 9788483267202">
            <a:extLst>
              <a:ext uri="{FF2B5EF4-FFF2-40B4-BE49-F238E27FC236}">
                <a16:creationId xmlns:a16="http://schemas.microsoft.com/office/drawing/2014/main" id="{A95A48C8-C834-4215-9F44-4DB94AF2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81" y="977063"/>
            <a:ext cx="3704199" cy="453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B63A0AF-CF77-471B-80A7-18CD35B435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323001"/>
              </p:ext>
            </p:extLst>
          </p:nvPr>
        </p:nvGraphicFramePr>
        <p:xfrm>
          <a:off x="6969443" y="752105"/>
          <a:ext cx="4186237" cy="4989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1 Título">
            <a:extLst>
              <a:ext uri="{FF2B5EF4-FFF2-40B4-BE49-F238E27FC236}">
                <a16:creationId xmlns:a16="http://schemas.microsoft.com/office/drawing/2014/main" id="{129F8CFF-0E1C-4207-913B-0EC21EEA2D13}"/>
              </a:ext>
            </a:extLst>
          </p:cNvPr>
          <p:cNvSpPr txBox="1">
            <a:spLocks/>
          </p:cNvSpPr>
          <p:nvPr/>
        </p:nvSpPr>
        <p:spPr>
          <a:xfrm>
            <a:off x="531762" y="917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CIRCULAR</a:t>
            </a:r>
          </a:p>
        </p:txBody>
      </p:sp>
    </p:spTree>
    <p:extLst>
      <p:ext uri="{BB962C8B-B14F-4D97-AF65-F5344CB8AC3E}">
        <p14:creationId xmlns:p14="http://schemas.microsoft.com/office/powerpoint/2010/main" val="52552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6 CuadroTexto">
            <a:extLst>
              <a:ext uri="{FF2B5EF4-FFF2-40B4-BE49-F238E27FC236}">
                <a16:creationId xmlns:a16="http://schemas.microsoft.com/office/drawing/2014/main" id="{F9FCF046-86C2-4C39-A181-A2E90075E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1354110"/>
            <a:ext cx="7445086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b="1" dirty="0">
                <a:solidFill>
                  <a:schemeClr val="tx2"/>
                </a:solidFill>
                <a:latin typeface="+mj-lt"/>
              </a:rPr>
              <a:t>Crowdfunding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rgbClr val="FF0000"/>
                </a:solidFill>
                <a:latin typeface="+mj-lt"/>
              </a:rPr>
              <a:t>Crowdfunding Colombia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chemeClr val="tx2"/>
                </a:solidFill>
                <a:latin typeface="+mj-lt"/>
              </a:rPr>
              <a:t>Otras tendencias</a:t>
            </a: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ES_tradnl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285750" indent="-285750"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6 CuadroTexto">
            <a:extLst>
              <a:ext uri="{FF2B5EF4-FFF2-40B4-BE49-F238E27FC236}">
                <a16:creationId xmlns:a16="http://schemas.microsoft.com/office/drawing/2014/main" id="{196B0B5E-732A-4BFB-8482-E6738411E86A}"/>
              </a:ext>
            </a:extLst>
          </p:cNvPr>
          <p:cNvSpPr txBox="1"/>
          <p:nvPr/>
        </p:nvSpPr>
        <p:spPr>
          <a:xfrm>
            <a:off x="651164" y="1123129"/>
            <a:ext cx="592931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AGENDA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2E23A903-E726-4326-A593-CB5E6A8668CF}"/>
              </a:ext>
            </a:extLst>
          </p:cNvPr>
          <p:cNvSpPr txBox="1"/>
          <p:nvPr/>
        </p:nvSpPr>
        <p:spPr>
          <a:xfrm>
            <a:off x="221674" y="71439"/>
            <a:ext cx="10446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CO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ECONOMÍA COLABORATIVA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534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A2CENSO">
            <a:extLst>
              <a:ext uri="{FF2B5EF4-FFF2-40B4-BE49-F238E27FC236}">
                <a16:creationId xmlns:a16="http://schemas.microsoft.com/office/drawing/2014/main" id="{A9A7D658-936C-44E0-B5BE-AC4945B71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98" y="713658"/>
            <a:ext cx="3468510" cy="242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BE1F7B6-6BB1-472B-8C44-87DC518B64C0}"/>
              </a:ext>
            </a:extLst>
          </p:cNvPr>
          <p:cNvSpPr txBox="1"/>
          <p:nvPr/>
        </p:nvSpPr>
        <p:spPr>
          <a:xfrm>
            <a:off x="7179625" y="713658"/>
            <a:ext cx="3957747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dirty="0"/>
              <a:t>Primera plataforma a modo de deuda 100% digital.</a:t>
            </a:r>
          </a:p>
          <a:p>
            <a:r>
              <a:rPr lang="es-CO" dirty="0"/>
              <a:t>-Se debe de tener cuenta bancaria</a:t>
            </a:r>
          </a:p>
          <a:p>
            <a:r>
              <a:rPr lang="es-CO" dirty="0"/>
              <a:t>-Inversión mínima $200,000,</a:t>
            </a:r>
          </a:p>
          <a:p>
            <a:r>
              <a:rPr lang="es-CO" dirty="0"/>
              <a:t>-Diferentes plazos y retornos de inversión.</a:t>
            </a:r>
          </a:p>
          <a:p>
            <a:r>
              <a:rPr lang="es-CO" dirty="0"/>
              <a:t>-Pequeñas y medianas empresas</a:t>
            </a:r>
            <a:r>
              <a:rPr lang="es-CO" sz="1350" dirty="0"/>
              <a:t>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D10E3C0-05C2-430E-B298-97EA90973485}"/>
              </a:ext>
            </a:extLst>
          </p:cNvPr>
          <p:cNvSpPr/>
          <p:nvPr/>
        </p:nvSpPr>
        <p:spPr>
          <a:xfrm>
            <a:off x="1187310" y="3254656"/>
            <a:ext cx="3468510" cy="13234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CO" sz="2000" dirty="0">
                <a:solidFill>
                  <a:schemeClr val="bg1"/>
                </a:solidFill>
                <a:latin typeface="Nunito"/>
              </a:rPr>
              <a:t>Para: Personas jurídicas con mínimo un año de operación y ventas anuales entre $900 millones y $50.000 millones.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356441F-91A4-4BC8-87A1-B1807BD18169}"/>
              </a:ext>
            </a:extLst>
          </p:cNvPr>
          <p:cNvSpPr/>
          <p:nvPr/>
        </p:nvSpPr>
        <p:spPr>
          <a:xfrm>
            <a:off x="6542514" y="3273490"/>
            <a:ext cx="4810273" cy="203132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chemeClr val="bg1"/>
                </a:solidFill>
              </a:rPr>
              <a:t>Los proyectos productivos se pueden financiar hasta por 10.000 salarios mínimos legales mensuales vigentes (SMMLV), cuando cuenten con la participación de aportantes calificados (como inversionistas institucionales) y hasta por 3.000 SMMLV si no logran vincular este tipo de aportantes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4C4E71-ACC4-4082-862D-71852799E6E7}"/>
              </a:ext>
            </a:extLst>
          </p:cNvPr>
          <p:cNvSpPr/>
          <p:nvPr/>
        </p:nvSpPr>
        <p:spPr>
          <a:xfrm>
            <a:off x="1077487" y="486508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9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https://www.grupobancolombia.com/wps/portal/negocios-pymes/actualizate/emprendimiento/plataformas-crowdfunding-emprendimiento</a:t>
            </a:r>
            <a:endParaRPr lang="es-CO" sz="900" dirty="0">
              <a:solidFill>
                <a:schemeClr val="tx2"/>
              </a:solidFill>
            </a:endParaRPr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E6A3975F-1AC0-4F13-B36B-58FEB88856BB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 COLOMBIA</a:t>
            </a:r>
          </a:p>
        </p:txBody>
      </p:sp>
    </p:spTree>
    <p:extLst>
      <p:ext uri="{BB962C8B-B14F-4D97-AF65-F5344CB8AC3E}">
        <p14:creationId xmlns:p14="http://schemas.microsoft.com/office/powerpoint/2010/main" val="2074178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95A5565D-38F6-4BCD-B6DB-89F7ACE41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465" y="3057098"/>
            <a:ext cx="65" cy="207749"/>
          </a:xfrm>
          <a:prstGeom prst="rect">
            <a:avLst/>
          </a:prstGeom>
          <a:solidFill>
            <a:srgbClr val="FEFE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altLang="es-CO" sz="135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▷ Alegra, el software contable en la nube para las pymes ...">
            <a:extLst>
              <a:ext uri="{FF2B5EF4-FFF2-40B4-BE49-F238E27FC236}">
                <a16:creationId xmlns:a16="http://schemas.microsoft.com/office/drawing/2014/main" id="{2F91B6FF-EF0D-46C5-A701-E3A3024CB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89723"/>
            <a:ext cx="3568652" cy="137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5D74AAD-FCA2-4BFC-81F6-F0F267F9692D}"/>
              </a:ext>
            </a:extLst>
          </p:cNvPr>
          <p:cNvSpPr txBox="1"/>
          <p:nvPr/>
        </p:nvSpPr>
        <p:spPr>
          <a:xfrm>
            <a:off x="1981200" y="2374619"/>
            <a:ext cx="356865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Recaudó $250 millones en 58 días a través de 147 inversionistas. Tasa del 12,56% E.A. y plazo de 24 meses.</a:t>
            </a:r>
            <a:endParaRPr lang="es-CO" sz="13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5D6D65-F3C0-4C85-9877-D69EC891E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31" t="12289" r="13115" b="51591"/>
          <a:stretch/>
        </p:blipFill>
        <p:spPr>
          <a:xfrm>
            <a:off x="6627861" y="975987"/>
            <a:ext cx="3568652" cy="1384105"/>
          </a:xfrm>
          <a:prstGeom prst="rect">
            <a:avLst/>
          </a:prstGeom>
        </p:spPr>
      </p:pic>
      <p:pic>
        <p:nvPicPr>
          <p:cNvPr id="11" name="Picture 2" descr="Home - Saludtools - Historia Clínica Electrónica">
            <a:extLst>
              <a:ext uri="{FF2B5EF4-FFF2-40B4-BE49-F238E27FC236}">
                <a16:creationId xmlns:a16="http://schemas.microsoft.com/office/drawing/2014/main" id="{694E1FA6-2727-4C1F-A17F-EB66FAE73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39" y="3772679"/>
            <a:ext cx="3568652" cy="106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7E6A8FC-7B61-4525-A94F-CB3C0153FCD6}"/>
              </a:ext>
            </a:extLst>
          </p:cNvPr>
          <p:cNvSpPr txBox="1"/>
          <p:nvPr/>
        </p:nvSpPr>
        <p:spPr>
          <a:xfrm>
            <a:off x="2019140" y="4834597"/>
            <a:ext cx="364440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Recaudó</a:t>
            </a:r>
            <a:r>
              <a:rPr lang="es-CO" sz="1350" dirty="0">
                <a:latin typeface="Calibri" panose="020F0502020204030204" pitchFamily="34" charset="0"/>
                <a:cs typeface="Times New Roman" panose="02020603050405020304" pitchFamily="18" charset="0"/>
              </a:rPr>
              <a:t> $150 millones de 132 inversionistas en menos de tres semanas. Tasa de 10,5% E.A.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616FECC-C29C-44CF-86D1-41839600C66E}"/>
              </a:ext>
            </a:extLst>
          </p:cNvPr>
          <p:cNvSpPr txBox="1"/>
          <p:nvPr/>
        </p:nvSpPr>
        <p:spPr>
          <a:xfrm>
            <a:off x="6627861" y="2412101"/>
            <a:ext cx="356865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Recaudó</a:t>
            </a:r>
            <a:r>
              <a:rPr lang="es-CO" sz="1350" dirty="0">
                <a:latin typeface="Calibri" panose="020F0502020204030204" pitchFamily="34" charset="0"/>
                <a:cs typeface="Times New Roman" panose="02020603050405020304" pitchFamily="18" charset="0"/>
              </a:rPr>
              <a:t> $100 millones de 70 inversionistas en 10 días. Tasa de 10,27% E.A.</a:t>
            </a:r>
          </a:p>
        </p:txBody>
      </p:sp>
      <p:pic>
        <p:nvPicPr>
          <p:cNvPr id="3" name="Picture 2" descr="Resultado de imagen para INELCO">
            <a:extLst>
              <a:ext uri="{FF2B5EF4-FFF2-40B4-BE49-F238E27FC236}">
                <a16:creationId xmlns:a16="http://schemas.microsoft.com/office/drawing/2014/main" id="{F297BE65-6285-41FD-BCD2-52F967E1D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090" y="3909608"/>
            <a:ext cx="3516424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8D4D62C-B77B-4FE3-8AE5-6832D0FED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090" y="5168502"/>
            <a:ext cx="3742004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CO" altLang="es-CO" sz="1350" dirty="0">
                <a:latin typeface="+mn-lt"/>
              </a:rPr>
              <a:t>Recaudó $150 millones de 100 inversionistas a una tasa del 10,5% E.A. a un plazo de 24 meses.</a:t>
            </a:r>
          </a:p>
        </p:txBody>
      </p:sp>
      <p:sp>
        <p:nvSpPr>
          <p:cNvPr id="12" name="1 Título">
            <a:extLst>
              <a:ext uri="{FF2B5EF4-FFF2-40B4-BE49-F238E27FC236}">
                <a16:creationId xmlns:a16="http://schemas.microsoft.com/office/drawing/2014/main" id="{5E049A0E-6FAC-4D88-8C76-707B12443F1F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 COLOMBIA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80C8B73-C7DD-4633-8158-B1505722239B}"/>
              </a:ext>
            </a:extLst>
          </p:cNvPr>
          <p:cNvSpPr txBox="1"/>
          <p:nvPr/>
        </p:nvSpPr>
        <p:spPr>
          <a:xfrm>
            <a:off x="0" y="554659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" dirty="0"/>
              <a:t>https://www.eltiempo.com/economia/empresas/asi-puede-conseguir-financiacion-para-su-idea-sin-acudir-a-la-banca-597747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31356B4-6A0D-4FBE-B71C-9F3C85EE8604}"/>
              </a:ext>
            </a:extLst>
          </p:cNvPr>
          <p:cNvSpPr txBox="1"/>
          <p:nvPr/>
        </p:nvSpPr>
        <p:spPr>
          <a:xfrm>
            <a:off x="3084513" y="3097466"/>
            <a:ext cx="6096000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open_sansregular"/>
              </a:rPr>
              <a:t> </a:t>
            </a:r>
            <a:r>
              <a:rPr lang="es-ES" dirty="0">
                <a:solidFill>
                  <a:schemeClr val="bg1"/>
                </a:solidFill>
                <a:latin typeface="open_sansregular"/>
              </a:rPr>
              <a:t>71</a:t>
            </a:r>
            <a:r>
              <a:rPr lang="es-ES" b="0" i="0" dirty="0">
                <a:solidFill>
                  <a:schemeClr val="bg1"/>
                </a:solidFill>
                <a:effectLst/>
                <a:latin typeface="open_sansregular"/>
              </a:rPr>
              <a:t> empresarios han convencido a unos 5.306 inversionistas para que les presten cerca de 23.218 millones de pesos.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99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vaki">
            <a:extLst>
              <a:ext uri="{FF2B5EF4-FFF2-40B4-BE49-F238E27FC236}">
                <a16:creationId xmlns:a16="http://schemas.microsoft.com/office/drawing/2014/main" id="{281D67A1-2CFB-464A-9A87-851340F8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24" y="921270"/>
            <a:ext cx="4205316" cy="16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357FEAAC-0045-415D-B68C-1E1C577BC3BC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 COLOMBIA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0D4D5C-0263-4645-9095-D66F0E5A25C7}"/>
              </a:ext>
            </a:extLst>
          </p:cNvPr>
          <p:cNvSpPr/>
          <p:nvPr/>
        </p:nvSpPr>
        <p:spPr>
          <a:xfrm>
            <a:off x="7190863" y="2364228"/>
            <a:ext cx="3128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/>
              <a:t>Recaudó $708.388.806 de 16.666 patrocinadores. </a:t>
            </a:r>
          </a:p>
        </p:txBody>
      </p:sp>
      <p:pic>
        <p:nvPicPr>
          <p:cNvPr id="7" name="Picture 4" descr="Resultado de imagen para humberto de la calle">
            <a:extLst>
              <a:ext uri="{FF2B5EF4-FFF2-40B4-BE49-F238E27FC236}">
                <a16:creationId xmlns:a16="http://schemas.microsoft.com/office/drawing/2014/main" id="{66B5FEAD-877F-43BD-80FF-7CE5EBAB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865" y="803670"/>
            <a:ext cx="312896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11CCBE-63A8-4F61-BE8E-9423B102A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8" t="24593" r="9083" b="13629"/>
          <a:stretch/>
        </p:blipFill>
        <p:spPr>
          <a:xfrm>
            <a:off x="1276495" y="3117486"/>
            <a:ext cx="9712036" cy="252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55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9E37CEFA-04DE-4C43-9880-ECA7E130AFF1}"/>
              </a:ext>
            </a:extLst>
          </p:cNvPr>
          <p:cNvSpPr/>
          <p:nvPr/>
        </p:nvSpPr>
        <p:spPr>
          <a:xfrm>
            <a:off x="5595425" y="1342293"/>
            <a:ext cx="1295400" cy="685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30" name="Picture 6" descr="FundaciÃ³n Help">
            <a:extLst>
              <a:ext uri="{FF2B5EF4-FFF2-40B4-BE49-F238E27FC236}">
                <a16:creationId xmlns:a16="http://schemas.microsoft.com/office/drawing/2014/main" id="{43BF5C00-403A-4FE3-91A7-4087126E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92" y="3106188"/>
            <a:ext cx="3128960" cy="10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F7A722A8-8E13-4034-BF70-220AC124EC58}"/>
              </a:ext>
            </a:extLst>
          </p:cNvPr>
          <p:cNvSpPr/>
          <p:nvPr/>
        </p:nvSpPr>
        <p:spPr>
          <a:xfrm>
            <a:off x="5662950" y="3248324"/>
            <a:ext cx="1295400" cy="68580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2388157-6F62-4A22-8A66-C154D1B374C3}"/>
              </a:ext>
            </a:extLst>
          </p:cNvPr>
          <p:cNvSpPr/>
          <p:nvPr/>
        </p:nvSpPr>
        <p:spPr>
          <a:xfrm>
            <a:off x="7222821" y="3052616"/>
            <a:ext cx="32432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/>
              <a:t>Solo ayuda a estudiantes que hayan aprobado el 60% o más de los créditos que necesiten fondos para seguir estudiando.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04FD10E6-5D98-4537-88BC-6CA01888EB6F}"/>
              </a:ext>
            </a:extLst>
          </p:cNvPr>
          <p:cNvSpPr/>
          <p:nvPr/>
        </p:nvSpPr>
        <p:spPr>
          <a:xfrm>
            <a:off x="5656336" y="4844041"/>
            <a:ext cx="1295400" cy="68580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8037701-2672-439D-9441-1515ADA71797}"/>
              </a:ext>
            </a:extLst>
          </p:cNvPr>
          <p:cNvSpPr/>
          <p:nvPr/>
        </p:nvSpPr>
        <p:spPr>
          <a:xfrm>
            <a:off x="7222821" y="4588951"/>
            <a:ext cx="38124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/>
              <a:t>Es una creadora de empresas. No solo buscan los inversionistas, sino que acompañan a las empresas a toda la creación del concepto.</a:t>
            </a:r>
          </a:p>
        </p:txBody>
      </p:sp>
      <p:pic>
        <p:nvPicPr>
          <p:cNvPr id="3074" name="Picture 2" descr="Polymath Ventures | Python Colombia">
            <a:extLst>
              <a:ext uri="{FF2B5EF4-FFF2-40B4-BE49-F238E27FC236}">
                <a16:creationId xmlns:a16="http://schemas.microsoft.com/office/drawing/2014/main" id="{213D2449-6E06-484D-9729-FF0BBEAEE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0" b="20460"/>
          <a:stretch/>
        </p:blipFill>
        <p:spPr bwMode="auto">
          <a:xfrm>
            <a:off x="2221691" y="4541519"/>
            <a:ext cx="3128961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 Título">
            <a:extLst>
              <a:ext uri="{FF2B5EF4-FFF2-40B4-BE49-F238E27FC236}">
                <a16:creationId xmlns:a16="http://schemas.microsoft.com/office/drawing/2014/main" id="{0A0B7005-C716-4D1F-8399-2AB5B0DA9CBF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 COLOMBIA</a:t>
            </a:r>
          </a:p>
        </p:txBody>
      </p:sp>
      <p:pic>
        <p:nvPicPr>
          <p:cNvPr id="2" name="Picture 2" descr="Arma Tu Vaca | Recolecta dinero en grupo Online">
            <a:extLst>
              <a:ext uri="{FF2B5EF4-FFF2-40B4-BE49-F238E27FC236}">
                <a16:creationId xmlns:a16="http://schemas.microsoft.com/office/drawing/2014/main" id="{F30F0A97-7245-440F-B319-790B497A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92" y="803857"/>
            <a:ext cx="3362960" cy="17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ED702656-64BB-4F1A-BE64-452E3EE3E85E}"/>
              </a:ext>
            </a:extLst>
          </p:cNvPr>
          <p:cNvSpPr/>
          <p:nvPr/>
        </p:nvSpPr>
        <p:spPr>
          <a:xfrm>
            <a:off x="7324421" y="1224658"/>
            <a:ext cx="32432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/>
              <a:t>Tiene la opción de arma tu vaca persona y arma tu vaca </a:t>
            </a:r>
            <a:r>
              <a:rPr lang="es-CO" sz="1600" dirty="0" err="1"/>
              <a:t>for</a:t>
            </a:r>
            <a:r>
              <a:rPr lang="es-CO" sz="1600" dirty="0"/>
              <a:t> </a:t>
            </a:r>
            <a:r>
              <a:rPr lang="es-CO" sz="1600" dirty="0" err="1"/>
              <a:t>business</a:t>
            </a:r>
            <a:r>
              <a:rPr lang="es-CO" sz="1600" dirty="0"/>
              <a:t>. Adicional está la opción de </a:t>
            </a:r>
            <a:r>
              <a:rPr lang="es-CO" sz="1600" dirty="0" err="1"/>
              <a:t>vacanes</a:t>
            </a:r>
            <a:r>
              <a:rPr lang="es-CO" sz="1600" dirty="0"/>
              <a:t> para causas sociales.</a:t>
            </a:r>
          </a:p>
        </p:txBody>
      </p:sp>
    </p:spTree>
    <p:extLst>
      <p:ext uri="{BB962C8B-B14F-4D97-AF65-F5344CB8AC3E}">
        <p14:creationId xmlns:p14="http://schemas.microsoft.com/office/powerpoint/2010/main" val="1287928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FB4D4B71-97F0-437E-9CA2-36477E804367}"/>
              </a:ext>
            </a:extLst>
          </p:cNvPr>
          <p:cNvSpPr txBox="1">
            <a:spLocks/>
          </p:cNvSpPr>
          <p:nvPr/>
        </p:nvSpPr>
        <p:spPr>
          <a:xfrm>
            <a:off x="1981200" y="1390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CO" b="1" dirty="0">
              <a:solidFill>
                <a:schemeClr val="tx2"/>
              </a:solidFill>
            </a:endParaRPr>
          </a:p>
        </p:txBody>
      </p:sp>
      <p:sp>
        <p:nvSpPr>
          <p:cNvPr id="3" name="1 Título">
            <a:extLst>
              <a:ext uri="{FF2B5EF4-FFF2-40B4-BE49-F238E27FC236}">
                <a16:creationId xmlns:a16="http://schemas.microsoft.com/office/drawing/2014/main" id="{FC5C5A2D-B817-47B9-9BA8-79C89A67C833}"/>
              </a:ext>
            </a:extLst>
          </p:cNvPr>
          <p:cNvSpPr txBox="1">
            <a:spLocks/>
          </p:cNvSpPr>
          <p:nvPr/>
        </p:nvSpPr>
        <p:spPr>
          <a:xfrm>
            <a:off x="498764" y="13856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COLABORATIVA Y EL CORONA VIRUS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8E67E2-B958-4879-9D60-5CE2DB7DD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2" t="22140" r="39424" b="26553"/>
          <a:stretch/>
        </p:blipFill>
        <p:spPr>
          <a:xfrm>
            <a:off x="726968" y="1248112"/>
            <a:ext cx="3849491" cy="202883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37B7958-61D6-4637-B992-B21D61CB1CDD}"/>
              </a:ext>
            </a:extLst>
          </p:cNvPr>
          <p:cNvSpPr/>
          <p:nvPr/>
        </p:nvSpPr>
        <p:spPr>
          <a:xfrm>
            <a:off x="726970" y="3400056"/>
            <a:ext cx="30668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dirty="0">
                <a:hlinkClick r:id="rId3"/>
              </a:rPr>
              <a:t>https://vivirenelpoblado.com/sunrise-una-app-para-evitar-la-quiebra-de-los-restaurantes/</a:t>
            </a:r>
            <a:endParaRPr lang="es-CO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99308E-3516-4420-895E-BB66D444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111" y="1248112"/>
            <a:ext cx="3849492" cy="195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7938495-4785-49DD-B33A-87C4D18532F3}"/>
              </a:ext>
            </a:extLst>
          </p:cNvPr>
          <p:cNvSpPr/>
          <p:nvPr/>
        </p:nvSpPr>
        <p:spPr>
          <a:xfrm>
            <a:off x="7781111" y="3276950"/>
            <a:ext cx="27446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>
                <a:hlinkClick r:id="rId5"/>
              </a:rPr>
              <a:t>https://www.bavaria.co/ayuda-a-la-carta-bavaria</a:t>
            </a:r>
            <a:endParaRPr lang="es-CO" sz="1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1E9143-C6BB-4D69-9D3A-4B1C4DD70A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461" t="19203" r="14385" b="64123"/>
          <a:stretch/>
        </p:blipFill>
        <p:spPr>
          <a:xfrm>
            <a:off x="7781111" y="3881486"/>
            <a:ext cx="3849491" cy="1728402"/>
          </a:xfrm>
          <a:prstGeom prst="rect">
            <a:avLst/>
          </a:prstGeom>
        </p:spPr>
      </p:pic>
      <p:pic>
        <p:nvPicPr>
          <p:cNvPr id="8" name="Picture 2" descr="Experiencias Aval presenta el espacio de entretenimiento digital ...">
            <a:extLst>
              <a:ext uri="{FF2B5EF4-FFF2-40B4-BE49-F238E27FC236}">
                <a16:creationId xmlns:a16="http://schemas.microsoft.com/office/drawing/2014/main" id="{8965A562-D8D8-4721-B420-A116E25C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9" y="3917408"/>
            <a:ext cx="3849491" cy="16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27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6 CuadroTexto">
            <a:extLst>
              <a:ext uri="{FF2B5EF4-FFF2-40B4-BE49-F238E27FC236}">
                <a16:creationId xmlns:a16="http://schemas.microsoft.com/office/drawing/2014/main" id="{F9FCF046-86C2-4C39-A181-A2E90075E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1354110"/>
            <a:ext cx="7445086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chemeClr val="tx2"/>
                </a:solidFill>
                <a:latin typeface="+mj-lt"/>
              </a:rPr>
              <a:t>Crowdfunding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chemeClr val="tx2"/>
                </a:solidFill>
                <a:latin typeface="+mj-lt"/>
              </a:rPr>
              <a:t>Crowdfunding Colombia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rgbClr val="FF0000"/>
                </a:solidFill>
                <a:latin typeface="+mj-lt"/>
              </a:rPr>
              <a:t>Otras tendencias</a:t>
            </a: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ES_tradnl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285750" indent="-285750"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6 CuadroTexto">
            <a:extLst>
              <a:ext uri="{FF2B5EF4-FFF2-40B4-BE49-F238E27FC236}">
                <a16:creationId xmlns:a16="http://schemas.microsoft.com/office/drawing/2014/main" id="{196B0B5E-732A-4BFB-8482-E6738411E86A}"/>
              </a:ext>
            </a:extLst>
          </p:cNvPr>
          <p:cNvSpPr txBox="1"/>
          <p:nvPr/>
        </p:nvSpPr>
        <p:spPr>
          <a:xfrm>
            <a:off x="651164" y="1123129"/>
            <a:ext cx="592931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AGENDA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2E23A903-E726-4326-A593-CB5E6A8668CF}"/>
              </a:ext>
            </a:extLst>
          </p:cNvPr>
          <p:cNvSpPr txBox="1"/>
          <p:nvPr/>
        </p:nvSpPr>
        <p:spPr>
          <a:xfrm>
            <a:off x="221674" y="71439"/>
            <a:ext cx="10446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CO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ECONOMÍA COLABORATIVA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146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D98AC60-FDF8-4353-B951-4BC18BAFC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86" y="946461"/>
            <a:ext cx="3471790" cy="1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1 Título">
            <a:extLst>
              <a:ext uri="{FF2B5EF4-FFF2-40B4-BE49-F238E27FC236}">
                <a16:creationId xmlns:a16="http://schemas.microsoft.com/office/drawing/2014/main" id="{93AA1652-F7A6-4BF3-952E-F435943D2163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LENDING Y FACTORING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372167-4B64-45A0-B489-18CEBFC576C5}"/>
              </a:ext>
            </a:extLst>
          </p:cNvPr>
          <p:cNvSpPr txBox="1"/>
          <p:nvPr/>
        </p:nvSpPr>
        <p:spPr>
          <a:xfrm>
            <a:off x="6420485" y="1353234"/>
            <a:ext cx="3973296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Zone</a:t>
            </a:r>
            <a:r>
              <a:rPr lang="es-CO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O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CO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O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possible</a:t>
            </a:r>
            <a:r>
              <a:rPr lang="es-CO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O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agreement</a:t>
            </a:r>
            <a:r>
              <a:rPr lang="es-CO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Préstamo</a:t>
            </a: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</a:rPr>
              <a:t> entre particulares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CD0FEA1D-8333-4DCD-A2E3-2B3641F80054}"/>
              </a:ext>
            </a:extLst>
          </p:cNvPr>
          <p:cNvSpPr/>
          <p:nvPr/>
        </p:nvSpPr>
        <p:spPr>
          <a:xfrm>
            <a:off x="6543040" y="3505200"/>
            <a:ext cx="3973296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Empresa de </a:t>
            </a:r>
            <a:r>
              <a:rPr lang="es-CO" b="1" dirty="0" err="1"/>
              <a:t>factoring</a:t>
            </a:r>
            <a:endParaRPr lang="es-CO" b="1" dirty="0"/>
          </a:p>
          <a:p>
            <a:pPr algn="ctr"/>
            <a:r>
              <a:rPr lang="es-CO" b="1" dirty="0"/>
              <a:t>5,130 Inversionistas</a:t>
            </a:r>
          </a:p>
          <a:p>
            <a:pPr algn="ctr"/>
            <a:r>
              <a:rPr lang="es-CO" b="1" dirty="0"/>
              <a:t>Financiado: </a:t>
            </a:r>
            <a:r>
              <a:rPr lang="es-CO" b="1" i="0" dirty="0">
                <a:solidFill>
                  <a:srgbClr val="FFFFFF"/>
                </a:solidFill>
                <a:effectLst/>
              </a:rPr>
              <a:t>239,731,733,703</a:t>
            </a:r>
          </a:p>
          <a:p>
            <a:pPr algn="ctr"/>
            <a:r>
              <a:rPr lang="es-CO" b="1" dirty="0">
                <a:solidFill>
                  <a:srgbClr val="FFFFFF"/>
                </a:solidFill>
              </a:rPr>
              <a:t>Empresas: 602</a:t>
            </a:r>
            <a:endParaRPr lang="es-CO" b="1" dirty="0"/>
          </a:p>
        </p:txBody>
      </p:sp>
      <p:pic>
        <p:nvPicPr>
          <p:cNvPr id="1087" name="Picture 63" descr="Mesfix - Invierte y cumple tus sueños">
            <a:extLst>
              <a:ext uri="{FF2B5EF4-FFF2-40B4-BE49-F238E27FC236}">
                <a16:creationId xmlns:a16="http://schemas.microsoft.com/office/drawing/2014/main" id="{3974F28F-7FE6-4A21-8CFE-ED036660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86" y="3647182"/>
            <a:ext cx="3471790" cy="1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49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FB90080-7C7D-4CFC-A40C-88B9C8147C06}"/>
              </a:ext>
            </a:extLst>
          </p:cNvPr>
          <p:cNvSpPr/>
          <p:nvPr/>
        </p:nvSpPr>
        <p:spPr>
          <a:xfrm>
            <a:off x="881880" y="2749024"/>
            <a:ext cx="2430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https://www.prodigynetwork.com/</a:t>
            </a:r>
            <a:endParaRPr lang="es-CO" sz="1200" dirty="0"/>
          </a:p>
        </p:txBody>
      </p:sp>
      <p:pic>
        <p:nvPicPr>
          <p:cNvPr id="2052" name="Picture 4" descr="Prodigy Network - Digital57">
            <a:extLst>
              <a:ext uri="{FF2B5EF4-FFF2-40B4-BE49-F238E27FC236}">
                <a16:creationId xmlns:a16="http://schemas.microsoft.com/office/drawing/2014/main" id="{409E78CB-CBB0-4AC9-81F7-A52B68F4E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r="9350" b="26424"/>
          <a:stretch/>
        </p:blipFill>
        <p:spPr bwMode="auto">
          <a:xfrm>
            <a:off x="498765" y="961308"/>
            <a:ext cx="363508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6D39256-047A-4F5B-B893-69EA88CA346C}"/>
              </a:ext>
            </a:extLst>
          </p:cNvPr>
          <p:cNvSpPr txBox="1"/>
          <p:nvPr/>
        </p:nvSpPr>
        <p:spPr>
          <a:xfrm>
            <a:off x="1070263" y="2163316"/>
            <a:ext cx="286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Rodrigo Niño</a:t>
            </a: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D792AAE5-A1E2-46FC-825C-76BA45AD2FB5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 INMOBILIARIO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319FB7D-A39D-4BE4-973B-E21899544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0" t="16384" r="34250" b="18206"/>
          <a:stretch/>
        </p:blipFill>
        <p:spPr>
          <a:xfrm>
            <a:off x="6546471" y="1143000"/>
            <a:ext cx="4575265" cy="4343400"/>
          </a:xfrm>
          <a:prstGeom prst="rect">
            <a:avLst/>
          </a:prstGeom>
        </p:spPr>
      </p:pic>
      <p:pic>
        <p:nvPicPr>
          <p:cNvPr id="4" name="Picture 2" descr="El collage de las 5.000 piezas.">
            <a:extLst>
              <a:ext uri="{FF2B5EF4-FFF2-40B4-BE49-F238E27FC236}">
                <a16:creationId xmlns:a16="http://schemas.microsoft.com/office/drawing/2014/main" id="{C3B80DAB-F70E-4018-98A1-3F4497545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36" y="3188915"/>
            <a:ext cx="3884552" cy="210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DB29906-0AA9-481C-80CB-3EEF24588CF8}"/>
              </a:ext>
            </a:extLst>
          </p:cNvPr>
          <p:cNvSpPr txBox="1"/>
          <p:nvPr/>
        </p:nvSpPr>
        <p:spPr>
          <a:xfrm>
            <a:off x="755448" y="5332511"/>
            <a:ext cx="4297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es-E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First</a:t>
            </a:r>
            <a:r>
              <a:rPr lang="es-E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5000 </a:t>
            </a:r>
            <a:r>
              <a:rPr lang="es-ES" sz="14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Days</a:t>
            </a:r>
            <a:r>
              <a:rPr lang="es-E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 vendida en 69 millones</a:t>
            </a:r>
            <a:endParaRPr lang="es-CO" sz="1400" dirty="0"/>
          </a:p>
        </p:txBody>
      </p:sp>
      <p:pic>
        <p:nvPicPr>
          <p:cNvPr id="1026" name="Picture 2" descr="Imoblo.co | LinkedIn">
            <a:extLst>
              <a:ext uri="{FF2B5EF4-FFF2-40B4-BE49-F238E27FC236}">
                <a16:creationId xmlns:a16="http://schemas.microsoft.com/office/drawing/2014/main" id="{F957ADD5-0E9C-49CA-AA45-7F4F833D4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5" b="23253"/>
          <a:stretch/>
        </p:blipFill>
        <p:spPr bwMode="auto">
          <a:xfrm>
            <a:off x="4222658" y="1217712"/>
            <a:ext cx="1660939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96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>
            <a:extLst>
              <a:ext uri="{FF2B5EF4-FFF2-40B4-BE49-F238E27FC236}">
                <a16:creationId xmlns:a16="http://schemas.microsoft.com/office/drawing/2014/main" id="{05861111-AE48-4862-87CA-C7E8FD1827AC}"/>
              </a:ext>
            </a:extLst>
          </p:cNvPr>
          <p:cNvSpPr txBox="1">
            <a:spLocks/>
          </p:cNvSpPr>
          <p:nvPr/>
        </p:nvSpPr>
        <p:spPr>
          <a:xfrm>
            <a:off x="498764" y="0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TRUEQUE Y MONEDAS VIRTUALES</a:t>
            </a:r>
          </a:p>
        </p:txBody>
      </p:sp>
      <p:pic>
        <p:nvPicPr>
          <p:cNvPr id="4" name="Picture 2" descr="Jóvenes - Villas de San Pablo - Posts | Facebook">
            <a:extLst>
              <a:ext uri="{FF2B5EF4-FFF2-40B4-BE49-F238E27FC236}">
                <a16:creationId xmlns:a16="http://schemas.microsoft.com/office/drawing/2014/main" id="{14FCA14A-BA2F-4EE8-B58D-805A9EC03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432" y="3711958"/>
            <a:ext cx="3466728" cy="192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rtercard – Medium">
            <a:extLst>
              <a:ext uri="{FF2B5EF4-FFF2-40B4-BE49-F238E27FC236}">
                <a16:creationId xmlns:a16="http://schemas.microsoft.com/office/drawing/2014/main" id="{96EF3ACC-F518-48A1-955A-28E95C27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432" y="937227"/>
            <a:ext cx="3466728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3469732-E9EE-475C-9412-F10FF003EB9F}"/>
              </a:ext>
            </a:extLst>
          </p:cNvPr>
          <p:cNvSpPr txBox="1"/>
          <p:nvPr/>
        </p:nvSpPr>
        <p:spPr>
          <a:xfrm>
            <a:off x="6531128" y="1112981"/>
            <a:ext cx="5040188" cy="13234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2000"/>
              <a:t>La empresa más grande de intercambios en el mundo con presencia en 8 países y 29 años de experiencia. Trabaja con su propia moneda virtual.</a:t>
            </a:r>
            <a:endParaRPr lang="es-CO" sz="2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DC0C6D-9170-4504-AF5A-984047F1902E}"/>
              </a:ext>
            </a:extLst>
          </p:cNvPr>
          <p:cNvSpPr txBox="1"/>
          <p:nvPr/>
        </p:nvSpPr>
        <p:spPr>
          <a:xfrm>
            <a:off x="6531128" y="3729842"/>
            <a:ext cx="5040188" cy="101566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2000" dirty="0"/>
              <a:t>Mercado digital donde les dan </a:t>
            </a:r>
            <a:r>
              <a:rPr lang="es-CO" sz="2000" dirty="0" err="1"/>
              <a:t>vouchers</a:t>
            </a:r>
            <a:r>
              <a:rPr lang="es-CO" sz="2000" dirty="0"/>
              <a:t> digitales para consumir con los microempresarios de la misma comunidad.</a:t>
            </a:r>
          </a:p>
        </p:txBody>
      </p:sp>
    </p:spTree>
    <p:extLst>
      <p:ext uri="{BB962C8B-B14F-4D97-AF65-F5344CB8AC3E}">
        <p14:creationId xmlns:p14="http://schemas.microsoft.com/office/powerpoint/2010/main" val="291084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96B490E6-6E01-4063-95DF-CA6281CE5A5D}"/>
              </a:ext>
            </a:extLst>
          </p:cNvPr>
          <p:cNvSpPr txBox="1"/>
          <p:nvPr/>
        </p:nvSpPr>
        <p:spPr>
          <a:xfrm>
            <a:off x="708908" y="2452765"/>
            <a:ext cx="346065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Suministros Circulares</a:t>
            </a:r>
          </a:p>
          <a:p>
            <a:r>
              <a:rPr lang="es-CO" sz="800" dirty="0"/>
              <a:t>https://fundaciondescubre.es/noticias/desarrollan-biodiesel-a-partir-de-basura-procedente-de-alimentos/</a:t>
            </a:r>
          </a:p>
        </p:txBody>
      </p:sp>
      <p:pic>
        <p:nvPicPr>
          <p:cNvPr id="9" name="Picture 2" descr="Investigadores de la UCO desarrollan un combustible a partir de la comida  desechada en restaurantes">
            <a:extLst>
              <a:ext uri="{FF2B5EF4-FFF2-40B4-BE49-F238E27FC236}">
                <a16:creationId xmlns:a16="http://schemas.microsoft.com/office/drawing/2014/main" id="{A1E57980-4E59-4A09-BA77-717D92B5F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08" y="709690"/>
            <a:ext cx="3460651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t's reinvigorate Project LandShare! | Maine Forest Products Council">
            <a:extLst>
              <a:ext uri="{FF2B5EF4-FFF2-40B4-BE49-F238E27FC236}">
                <a16:creationId xmlns:a16="http://schemas.microsoft.com/office/drawing/2014/main" id="{B8AD4EA7-DDDC-4265-BAD6-F3FB83358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30" y="3429000"/>
            <a:ext cx="3329206" cy="178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C249FE4-D67F-46E6-8584-706E2F4695A8}"/>
              </a:ext>
            </a:extLst>
          </p:cNvPr>
          <p:cNvSpPr txBox="1"/>
          <p:nvPr/>
        </p:nvSpPr>
        <p:spPr>
          <a:xfrm>
            <a:off x="531762" y="5218147"/>
            <a:ext cx="3736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Uso compartido: Compartir la tierra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82A278C-4F88-43C7-BCF1-FC851957CEDB}"/>
              </a:ext>
            </a:extLst>
          </p:cNvPr>
          <p:cNvSpPr txBox="1"/>
          <p:nvPr/>
        </p:nvSpPr>
        <p:spPr>
          <a:xfrm>
            <a:off x="7769861" y="3261073"/>
            <a:ext cx="3926497" cy="20313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MX" dirty="0">
                <a:solidFill>
                  <a:srgbClr val="393939"/>
                </a:solidFill>
                <a:latin typeface="roboto_slab_regular"/>
              </a:rPr>
              <a:t>En la Ciénaga Santiago Apóstol y del Arroyo Grande de Corozal (Sucre), por medio de microalgas, en tres meses y medio, se logró revivir este ecosistema hídrico que durante años sufrió por el vertimiento de aguas negras.</a:t>
            </a:r>
            <a:endParaRPr lang="es-CO" dirty="0"/>
          </a:p>
        </p:txBody>
      </p:sp>
      <p:sp>
        <p:nvSpPr>
          <p:cNvPr id="10" name="1 Título">
            <a:extLst>
              <a:ext uri="{FF2B5EF4-FFF2-40B4-BE49-F238E27FC236}">
                <a16:creationId xmlns:a16="http://schemas.microsoft.com/office/drawing/2014/main" id="{200D6F41-6BF6-4B7A-83FC-CA4FD0A4D783}"/>
              </a:ext>
            </a:extLst>
          </p:cNvPr>
          <p:cNvSpPr txBox="1">
            <a:spLocks/>
          </p:cNvSpPr>
          <p:nvPr/>
        </p:nvSpPr>
        <p:spPr>
          <a:xfrm>
            <a:off x="531762" y="917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ECONOMÍA CIRCULAR</a:t>
            </a:r>
          </a:p>
        </p:txBody>
      </p:sp>
      <p:pic>
        <p:nvPicPr>
          <p:cNvPr id="11" name="Picture 2" descr="The Dark Side of Depop | Fashion-Tech | BoF">
            <a:extLst>
              <a:ext uri="{FF2B5EF4-FFF2-40B4-BE49-F238E27FC236}">
                <a16:creationId xmlns:a16="http://schemas.microsoft.com/office/drawing/2014/main" id="{B62E4144-EE30-418E-BC91-30C87441B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19" y="2392453"/>
            <a:ext cx="2857500" cy="1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69A83C2-F922-4F1C-931D-EFF768D3ACE6}"/>
              </a:ext>
            </a:extLst>
          </p:cNvPr>
          <p:cNvSpPr txBox="1"/>
          <p:nvPr/>
        </p:nvSpPr>
        <p:spPr>
          <a:xfrm>
            <a:off x="4461609" y="3845673"/>
            <a:ext cx="3460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Prolongación vida útil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216CBF-3CFE-4BAF-A9DF-10210B5FE0DF}"/>
              </a:ext>
            </a:extLst>
          </p:cNvPr>
          <p:cNvSpPr txBox="1"/>
          <p:nvPr/>
        </p:nvSpPr>
        <p:spPr>
          <a:xfrm>
            <a:off x="8113101" y="2452765"/>
            <a:ext cx="3460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Producto como servicio:</a:t>
            </a:r>
          </a:p>
          <a:p>
            <a:pPr algn="ctr"/>
            <a:r>
              <a:rPr lang="es-CO" dirty="0"/>
              <a:t>Alquila tapetes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1E50DB-CB2D-4DAF-BC80-CEA8B642C406}"/>
              </a:ext>
            </a:extLst>
          </p:cNvPr>
          <p:cNvSpPr txBox="1"/>
          <p:nvPr/>
        </p:nvSpPr>
        <p:spPr>
          <a:xfrm>
            <a:off x="7769860" y="5394308"/>
            <a:ext cx="3926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Recuperación de los recursos</a:t>
            </a:r>
          </a:p>
        </p:txBody>
      </p:sp>
      <p:pic>
        <p:nvPicPr>
          <p:cNvPr id="15" name="Picture 2" descr="Interface Carpet Tiles | Commercial Flooring | M&amp;amp;M Carpets">
            <a:extLst>
              <a:ext uri="{FF2B5EF4-FFF2-40B4-BE49-F238E27FC236}">
                <a16:creationId xmlns:a16="http://schemas.microsoft.com/office/drawing/2014/main" id="{D228BB30-79D9-4EFA-85A9-1EC4EE8E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102" y="651800"/>
            <a:ext cx="3460651" cy="17398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77586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6 CuadroTexto">
            <a:extLst>
              <a:ext uri="{FF2B5EF4-FFF2-40B4-BE49-F238E27FC236}">
                <a16:creationId xmlns:a16="http://schemas.microsoft.com/office/drawing/2014/main" id="{F9FCF046-86C2-4C39-A181-A2E90075E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64" y="1354110"/>
            <a:ext cx="7445086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b="1" dirty="0">
                <a:solidFill>
                  <a:srgbClr val="FF0000"/>
                </a:solidFill>
                <a:latin typeface="+mj-lt"/>
              </a:rPr>
              <a:t>Crowdfunding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chemeClr val="tx2"/>
                </a:solidFill>
                <a:latin typeface="+mj-lt"/>
              </a:rPr>
              <a:t>Crowdfunding Colombia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s-CO" sz="2000" dirty="0">
                <a:solidFill>
                  <a:schemeClr val="tx2"/>
                </a:solidFill>
                <a:latin typeface="+mj-lt"/>
              </a:rPr>
              <a:t>Otras tendencias</a:t>
            </a: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es-CO" sz="2000" dirty="0">
              <a:solidFill>
                <a:schemeClr val="tx2"/>
              </a:solidFill>
              <a:latin typeface="+mj-lt"/>
            </a:endParaRPr>
          </a:p>
          <a:p>
            <a:pPr algn="just" eaLnBrk="1" hangingPunct="1">
              <a:defRPr/>
            </a:pPr>
            <a:endParaRPr lang="es-ES_tradnl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285750" indent="-285750"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just" eaLnBrk="1" hangingPunct="1">
              <a:defRPr/>
            </a:pPr>
            <a:endParaRPr lang="es-CO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6 CuadroTexto">
            <a:extLst>
              <a:ext uri="{FF2B5EF4-FFF2-40B4-BE49-F238E27FC236}">
                <a16:creationId xmlns:a16="http://schemas.microsoft.com/office/drawing/2014/main" id="{196B0B5E-732A-4BFB-8482-E6738411E86A}"/>
              </a:ext>
            </a:extLst>
          </p:cNvPr>
          <p:cNvSpPr txBox="1"/>
          <p:nvPr/>
        </p:nvSpPr>
        <p:spPr>
          <a:xfrm>
            <a:off x="651164" y="1123129"/>
            <a:ext cx="592931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AGENDA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2E23A903-E726-4326-A593-CB5E6A8668CF}"/>
              </a:ext>
            </a:extLst>
          </p:cNvPr>
          <p:cNvSpPr txBox="1"/>
          <p:nvPr/>
        </p:nvSpPr>
        <p:spPr>
          <a:xfrm>
            <a:off x="221674" y="71439"/>
            <a:ext cx="10446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CO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ECONOMÍA COLABORATIVA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408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C8C9D234-0C20-4204-98B0-8F21ABFD6ACD}"/>
              </a:ext>
            </a:extLst>
          </p:cNvPr>
          <p:cNvSpPr txBox="1">
            <a:spLocks/>
          </p:cNvSpPr>
          <p:nvPr/>
        </p:nvSpPr>
        <p:spPr>
          <a:xfrm>
            <a:off x="5497321" y="1053711"/>
            <a:ext cx="4229246" cy="1424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CROWDFUNDING</a:t>
            </a:r>
          </a:p>
        </p:txBody>
      </p:sp>
      <p:pic>
        <p:nvPicPr>
          <p:cNvPr id="8194" name="Picture 2" descr="https://images-na.ssl-images-amazon.com/images/I/51yC1i7bhyL._SX331_BO1,204,203,200_.jpg">
            <a:extLst>
              <a:ext uri="{FF2B5EF4-FFF2-40B4-BE49-F238E27FC236}">
                <a16:creationId xmlns:a16="http://schemas.microsoft.com/office/drawing/2014/main" id="{5D33866E-EA04-4675-82CE-43DDA7FB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23" y="949960"/>
            <a:ext cx="2620533" cy="19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270E3E-6478-4847-84B4-C1A2DE35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8150" y="831540"/>
            <a:ext cx="6245307" cy="29875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chemeClr val="tx1"/>
                </a:solidFill>
              </a:rPr>
              <a:t>Es una red de financiación colectiva, normalmente online, que a través de donaciones económicas o de otro tipo, consiguen financiar un determinado proyecto a cambio de recompensas o participaciones de forma altruista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717F52C8-A5BE-4FBF-8BDC-9E64A6FAA25A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CD73A3-B16C-4CDF-B0B2-66D5D77A4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6" t="29249" r="48334" b="20356"/>
          <a:stretch/>
        </p:blipFill>
        <p:spPr>
          <a:xfrm>
            <a:off x="5794778" y="3560682"/>
            <a:ext cx="5044672" cy="2030482"/>
          </a:xfrm>
          <a:prstGeom prst="rect">
            <a:avLst/>
          </a:prstGeom>
        </p:spPr>
      </p:pic>
      <p:pic>
        <p:nvPicPr>
          <p:cNvPr id="8" name="Picture 2" descr="Resultado de imagen para equity crowdfunding nathan rose">
            <a:extLst>
              <a:ext uri="{FF2B5EF4-FFF2-40B4-BE49-F238E27FC236}">
                <a16:creationId xmlns:a16="http://schemas.microsoft.com/office/drawing/2014/main" id="{CC9473F1-A798-4753-93D7-B5D69E60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23" y="3429000"/>
            <a:ext cx="2620533" cy="216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estatua de la libertad">
            <a:extLst>
              <a:ext uri="{FF2B5EF4-FFF2-40B4-BE49-F238E27FC236}">
                <a16:creationId xmlns:a16="http://schemas.microsoft.com/office/drawing/2014/main" id="{B7D3D212-80F7-4F0B-841C-54EBC47BD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925250"/>
            <a:ext cx="23812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minas de oro de oeste">
            <a:extLst>
              <a:ext uri="{FF2B5EF4-FFF2-40B4-BE49-F238E27FC236}">
                <a16:creationId xmlns:a16="http://schemas.microsoft.com/office/drawing/2014/main" id="{0C62D015-3452-497A-BAF0-1324CF29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616" y="677160"/>
            <a:ext cx="3934995" cy="228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n relacionada">
            <a:extLst>
              <a:ext uri="{FF2B5EF4-FFF2-40B4-BE49-F238E27FC236}">
                <a16:creationId xmlns:a16="http://schemas.microsoft.com/office/drawing/2014/main" id="{EFD1A8D9-2753-4E86-9435-D8D74E3B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737" y="3742593"/>
            <a:ext cx="3310525" cy="187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50949A5-4CD6-4275-AF1A-A4F2EB3CECDA}"/>
              </a:ext>
            </a:extLst>
          </p:cNvPr>
          <p:cNvSpPr txBox="1"/>
          <p:nvPr/>
        </p:nvSpPr>
        <p:spPr>
          <a:xfrm flipH="1">
            <a:off x="1314450" y="4476439"/>
            <a:ext cx="133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Estatua de la Libertad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C3C6A1F-E822-443F-8DFB-5C38E217DC35}"/>
              </a:ext>
            </a:extLst>
          </p:cNvPr>
          <p:cNvSpPr txBox="1"/>
          <p:nvPr/>
        </p:nvSpPr>
        <p:spPr>
          <a:xfrm flipH="1">
            <a:off x="7002756" y="3059668"/>
            <a:ext cx="279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Financiación Minas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3E0E99-A531-41D0-9B8C-2324358CE81E}"/>
              </a:ext>
            </a:extLst>
          </p:cNvPr>
          <p:cNvSpPr txBox="1"/>
          <p:nvPr/>
        </p:nvSpPr>
        <p:spPr>
          <a:xfrm flipH="1">
            <a:off x="7950661" y="4680688"/>
            <a:ext cx="279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Construcción Vías Férreas</a:t>
            </a:r>
          </a:p>
        </p:txBody>
      </p:sp>
      <p:sp>
        <p:nvSpPr>
          <p:cNvPr id="10" name="1 Título">
            <a:extLst>
              <a:ext uri="{FF2B5EF4-FFF2-40B4-BE49-F238E27FC236}">
                <a16:creationId xmlns:a16="http://schemas.microsoft.com/office/drawing/2014/main" id="{FC446C23-8A69-4F17-AD28-685615872115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</a:t>
            </a:r>
          </a:p>
        </p:txBody>
      </p:sp>
    </p:spTree>
    <p:extLst>
      <p:ext uri="{BB962C8B-B14F-4D97-AF65-F5344CB8AC3E}">
        <p14:creationId xmlns:p14="http://schemas.microsoft.com/office/powerpoint/2010/main" val="276797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92E9D93E-619C-4A65-9155-B4B5BAE53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7636209"/>
              </p:ext>
            </p:extLst>
          </p:nvPr>
        </p:nvGraphicFramePr>
        <p:xfrm>
          <a:off x="1842356" y="844471"/>
          <a:ext cx="8507288" cy="455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1 Título">
            <a:extLst>
              <a:ext uri="{FF2B5EF4-FFF2-40B4-BE49-F238E27FC236}">
                <a16:creationId xmlns:a16="http://schemas.microsoft.com/office/drawing/2014/main" id="{4BE16302-A24B-499E-838E-F86E1CA688B6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</a:t>
            </a:r>
          </a:p>
        </p:txBody>
      </p:sp>
    </p:spTree>
    <p:extLst>
      <p:ext uri="{BB962C8B-B14F-4D97-AF65-F5344CB8AC3E}">
        <p14:creationId xmlns:p14="http://schemas.microsoft.com/office/powerpoint/2010/main" val="906986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7B85B83-EB13-4B56-A0DE-0CD3D33C6D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632316"/>
              </p:ext>
            </p:extLst>
          </p:nvPr>
        </p:nvGraphicFramePr>
        <p:xfrm>
          <a:off x="1775520" y="419936"/>
          <a:ext cx="8640960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1 Título">
            <a:extLst>
              <a:ext uri="{FF2B5EF4-FFF2-40B4-BE49-F238E27FC236}">
                <a16:creationId xmlns:a16="http://schemas.microsoft.com/office/drawing/2014/main" id="{D4F4DE8B-5B4C-4B3C-B9FA-4BF138238D4D}"/>
              </a:ext>
            </a:extLst>
          </p:cNvPr>
          <p:cNvSpPr txBox="1">
            <a:spLocks/>
          </p:cNvSpPr>
          <p:nvPr/>
        </p:nvSpPr>
        <p:spPr>
          <a:xfrm>
            <a:off x="498764" y="13855"/>
            <a:ext cx="97120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chemeClr val="tx2"/>
                </a:solidFill>
              </a:rPr>
              <a:t>CROWDFUNDING</a:t>
            </a:r>
          </a:p>
        </p:txBody>
      </p:sp>
    </p:spTree>
    <p:extLst>
      <p:ext uri="{BB962C8B-B14F-4D97-AF65-F5344CB8AC3E}">
        <p14:creationId xmlns:p14="http://schemas.microsoft.com/office/powerpoint/2010/main" val="32616474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20275</TotalTime>
  <Words>1449</Words>
  <Application>Microsoft Office PowerPoint</Application>
  <PresentationFormat>Panorámica</PresentationFormat>
  <Paragraphs>267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50" baseType="lpstr">
      <vt:lpstr>Arial</vt:lpstr>
      <vt:lpstr>Arial</vt:lpstr>
      <vt:lpstr>Arial Black</vt:lpstr>
      <vt:lpstr>Benton Sans</vt:lpstr>
      <vt:lpstr>Calibri</vt:lpstr>
      <vt:lpstr>Calibri (Títulos)</vt:lpstr>
      <vt:lpstr>gdsherpa</vt:lpstr>
      <vt:lpstr>Nunito</vt:lpstr>
      <vt:lpstr>open_sansregular</vt:lpstr>
      <vt:lpstr>roboto_slab_regular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Felipe Cuervo  Gaviria</dc:creator>
  <cp:lastModifiedBy>jorge villabona</cp:lastModifiedBy>
  <cp:revision>176</cp:revision>
  <dcterms:created xsi:type="dcterms:W3CDTF">2018-05-28T15:47:16Z</dcterms:created>
  <dcterms:modified xsi:type="dcterms:W3CDTF">2021-08-25T16:54:02Z</dcterms:modified>
</cp:coreProperties>
</file>